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sldIdLst>
    <p:sldId id="347" r:id="rId2"/>
    <p:sldId id="258" r:id="rId3"/>
    <p:sldId id="259" r:id="rId4"/>
    <p:sldId id="260" r:id="rId5"/>
    <p:sldId id="348" r:id="rId6"/>
    <p:sldId id="349" r:id="rId7"/>
    <p:sldId id="261" r:id="rId8"/>
    <p:sldId id="350" r:id="rId9"/>
    <p:sldId id="351" r:id="rId10"/>
    <p:sldId id="352" r:id="rId11"/>
    <p:sldId id="353" r:id="rId12"/>
    <p:sldId id="262" r:id="rId13"/>
    <p:sldId id="354" r:id="rId14"/>
    <p:sldId id="355" r:id="rId15"/>
    <p:sldId id="356" r:id="rId16"/>
    <p:sldId id="263" r:id="rId17"/>
    <p:sldId id="264" r:id="rId18"/>
    <p:sldId id="357" r:id="rId19"/>
    <p:sldId id="358" r:id="rId20"/>
    <p:sldId id="265" r:id="rId21"/>
    <p:sldId id="266" r:id="rId22"/>
    <p:sldId id="359" r:id="rId23"/>
    <p:sldId id="360" r:id="rId24"/>
    <p:sldId id="267" r:id="rId25"/>
    <p:sldId id="361" r:id="rId26"/>
    <p:sldId id="268" r:id="rId27"/>
    <p:sldId id="362" r:id="rId28"/>
    <p:sldId id="363" r:id="rId29"/>
    <p:sldId id="269" r:id="rId30"/>
    <p:sldId id="270" r:id="rId31"/>
    <p:sldId id="364" r:id="rId32"/>
    <p:sldId id="365" r:id="rId33"/>
    <p:sldId id="271" r:id="rId34"/>
    <p:sldId id="366" r:id="rId35"/>
    <p:sldId id="272" r:id="rId36"/>
    <p:sldId id="273" r:id="rId37"/>
    <p:sldId id="274" r:id="rId38"/>
    <p:sldId id="275" r:id="rId39"/>
    <p:sldId id="367" r:id="rId40"/>
    <p:sldId id="276" r:id="rId41"/>
    <p:sldId id="277" r:id="rId42"/>
    <p:sldId id="278" r:id="rId43"/>
    <p:sldId id="368" r:id="rId44"/>
    <p:sldId id="369" r:id="rId45"/>
    <p:sldId id="279" r:id="rId46"/>
    <p:sldId id="280" r:id="rId47"/>
    <p:sldId id="370" r:id="rId48"/>
    <p:sldId id="371" r:id="rId49"/>
    <p:sldId id="372" r:id="rId50"/>
    <p:sldId id="373" r:id="rId51"/>
    <p:sldId id="281" r:id="rId52"/>
    <p:sldId id="282" r:id="rId53"/>
    <p:sldId id="283" r:id="rId54"/>
    <p:sldId id="374" r:id="rId55"/>
    <p:sldId id="284" r:id="rId56"/>
    <p:sldId id="285" r:id="rId57"/>
    <p:sldId id="375" r:id="rId58"/>
    <p:sldId id="286" r:id="rId59"/>
    <p:sldId id="287" r:id="rId60"/>
    <p:sldId id="376" r:id="rId61"/>
    <p:sldId id="377" r:id="rId62"/>
    <p:sldId id="378" r:id="rId63"/>
    <p:sldId id="379" r:id="rId64"/>
    <p:sldId id="380" r:id="rId65"/>
    <p:sldId id="381" r:id="rId66"/>
    <p:sldId id="382" r:id="rId67"/>
    <p:sldId id="383" r:id="rId68"/>
    <p:sldId id="288" r:id="rId69"/>
    <p:sldId id="289" r:id="rId70"/>
    <p:sldId id="384" r:id="rId71"/>
    <p:sldId id="290" r:id="rId72"/>
    <p:sldId id="385" r:id="rId73"/>
    <p:sldId id="386" r:id="rId74"/>
    <p:sldId id="291" r:id="rId75"/>
    <p:sldId id="292" r:id="rId76"/>
    <p:sldId id="293" r:id="rId77"/>
    <p:sldId id="294" r:id="rId78"/>
    <p:sldId id="295" r:id="rId79"/>
    <p:sldId id="387" r:id="rId80"/>
    <p:sldId id="388" r:id="rId81"/>
    <p:sldId id="389" r:id="rId82"/>
    <p:sldId id="390" r:id="rId83"/>
    <p:sldId id="296" r:id="rId84"/>
    <p:sldId id="297" r:id="rId85"/>
    <p:sldId id="298" r:id="rId86"/>
    <p:sldId id="391" r:id="rId87"/>
    <p:sldId id="392" r:id="rId88"/>
    <p:sldId id="393" r:id="rId89"/>
    <p:sldId id="394" r:id="rId90"/>
    <p:sldId id="395" r:id="rId91"/>
    <p:sldId id="396" r:id="rId92"/>
    <p:sldId id="299" r:id="rId93"/>
    <p:sldId id="300" r:id="rId94"/>
    <p:sldId id="301" r:id="rId95"/>
    <p:sldId id="302" r:id="rId96"/>
    <p:sldId id="303" r:id="rId97"/>
    <p:sldId id="397" r:id="rId98"/>
    <p:sldId id="304" r:id="rId99"/>
    <p:sldId id="398" r:id="rId100"/>
    <p:sldId id="305" r:id="rId101"/>
    <p:sldId id="399" r:id="rId102"/>
    <p:sldId id="400" r:id="rId103"/>
    <p:sldId id="306" r:id="rId104"/>
    <p:sldId id="307" r:id="rId105"/>
    <p:sldId id="308" r:id="rId106"/>
    <p:sldId id="401" r:id="rId107"/>
    <p:sldId id="402" r:id="rId108"/>
    <p:sldId id="403" r:id="rId109"/>
    <p:sldId id="404" r:id="rId110"/>
    <p:sldId id="405" r:id="rId111"/>
    <p:sldId id="309" r:id="rId112"/>
    <p:sldId id="310" r:id="rId113"/>
    <p:sldId id="311" r:id="rId114"/>
    <p:sldId id="312" r:id="rId115"/>
    <p:sldId id="313" r:id="rId116"/>
    <p:sldId id="314" r:id="rId117"/>
    <p:sldId id="315" r:id="rId118"/>
    <p:sldId id="316" r:id="rId119"/>
    <p:sldId id="317" r:id="rId120"/>
    <p:sldId id="318" r:id="rId121"/>
    <p:sldId id="319" r:id="rId122"/>
    <p:sldId id="406" r:id="rId123"/>
    <p:sldId id="407" r:id="rId124"/>
    <p:sldId id="408" r:id="rId125"/>
    <p:sldId id="409" r:id="rId126"/>
    <p:sldId id="410" r:id="rId127"/>
    <p:sldId id="320" r:id="rId128"/>
    <p:sldId id="321" r:id="rId129"/>
    <p:sldId id="322" r:id="rId130"/>
    <p:sldId id="411" r:id="rId131"/>
    <p:sldId id="412" r:id="rId132"/>
    <p:sldId id="413" r:id="rId133"/>
    <p:sldId id="414" r:id="rId134"/>
    <p:sldId id="415" r:id="rId135"/>
    <p:sldId id="416" r:id="rId136"/>
    <p:sldId id="417" r:id="rId137"/>
    <p:sldId id="323" r:id="rId138"/>
    <p:sldId id="324" r:id="rId139"/>
    <p:sldId id="325" r:id="rId140"/>
    <p:sldId id="326" r:id="rId141"/>
    <p:sldId id="327" r:id="rId142"/>
    <p:sldId id="328" r:id="rId143"/>
    <p:sldId id="329" r:id="rId144"/>
    <p:sldId id="418" r:id="rId145"/>
    <p:sldId id="419" r:id="rId146"/>
    <p:sldId id="330" r:id="rId147"/>
    <p:sldId id="420" r:id="rId148"/>
    <p:sldId id="331" r:id="rId149"/>
    <p:sldId id="421" r:id="rId150"/>
    <p:sldId id="422" r:id="rId151"/>
    <p:sldId id="332" r:id="rId152"/>
    <p:sldId id="333" r:id="rId153"/>
    <p:sldId id="423" r:id="rId154"/>
    <p:sldId id="424" r:id="rId155"/>
    <p:sldId id="425" r:id="rId156"/>
    <p:sldId id="426" r:id="rId157"/>
    <p:sldId id="427" r:id="rId158"/>
    <p:sldId id="428" r:id="rId159"/>
    <p:sldId id="429" r:id="rId160"/>
    <p:sldId id="430" r:id="rId161"/>
    <p:sldId id="431" r:id="rId162"/>
    <p:sldId id="432" r:id="rId163"/>
    <p:sldId id="433" r:id="rId164"/>
    <p:sldId id="334" r:id="rId165"/>
    <p:sldId id="335" r:id="rId166"/>
    <p:sldId id="336" r:id="rId167"/>
    <p:sldId id="337" r:id="rId168"/>
    <p:sldId id="338" r:id="rId169"/>
    <p:sldId id="339" r:id="rId170"/>
    <p:sldId id="340" r:id="rId171"/>
    <p:sldId id="434" r:id="rId172"/>
    <p:sldId id="435" r:id="rId173"/>
    <p:sldId id="436" r:id="rId174"/>
    <p:sldId id="437" r:id="rId175"/>
    <p:sldId id="438" r:id="rId176"/>
    <p:sldId id="439" r:id="rId177"/>
    <p:sldId id="440" r:id="rId178"/>
    <p:sldId id="341" r:id="rId179"/>
    <p:sldId id="342" r:id="rId180"/>
    <p:sldId id="343" r:id="rId181"/>
    <p:sldId id="344" r:id="rId182"/>
    <p:sldId id="345"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346" r:id="rId197"/>
  </p:sldIdLst>
  <p:sldSz cx="12192000" cy="6858000"/>
  <p:notesSz cx="6858000" cy="9144000"/>
  <p:photoAlbum/>
  <p:custDataLst>
    <p:tags r:id="rId2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60"/>
  </p:normalViewPr>
  <p:slideViewPr>
    <p:cSldViewPr snapToGrid="0">
      <p:cViewPr varScale="1">
        <p:scale>
          <a:sx n="192" d="100"/>
          <a:sy n="192" d="100"/>
        </p:scale>
        <p:origin x="-149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notesMaster" Target="notesMasters/notesMaster1.xml"/><Relationship Id="rId199" Type="http://schemas.openxmlformats.org/officeDocument/2006/relationships/printerSettings" Target="printerSettings/printerSettings1.bin"/><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tags" Target="tags/tag1.xml"/><Relationship Id="rId201" Type="http://schemas.openxmlformats.org/officeDocument/2006/relationships/presProps" Target="presProps.xml"/><Relationship Id="rId202" Type="http://schemas.openxmlformats.org/officeDocument/2006/relationships/viewProps" Target="viewProps.xml"/><Relationship Id="rId203"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4B6DB-698B-4582-993F-9A2B45FF899B}" type="datetimeFigureOut">
              <a:rPr lang="en-US" smtClean="0"/>
              <a:t>5/18/15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A6BFD-BAF5-4DF8-86C6-06D81C345A7E}" type="slidenum">
              <a:rPr lang="en-US" smtClean="0"/>
              <a:t>‹#›</a:t>
            </a:fld>
            <a:endParaRPr lang="en-US"/>
          </a:p>
        </p:txBody>
      </p:sp>
    </p:spTree>
    <p:extLst>
      <p:ext uri="{BB962C8B-B14F-4D97-AF65-F5344CB8AC3E}">
        <p14:creationId xmlns:p14="http://schemas.microsoft.com/office/powerpoint/2010/main" val="453064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9B3426-C04D-4538-98D9-A607CC955078}" type="slidenum">
              <a:rPr lang="en-US" altLang="en-US" smtClean="0"/>
              <a:pPr/>
              <a:t>1</a:t>
            </a:fld>
            <a:endParaRPr lang="en-US" altLang="en-US" dirty="0"/>
          </a:p>
        </p:txBody>
      </p:sp>
    </p:spTree>
    <p:extLst>
      <p:ext uri="{BB962C8B-B14F-4D97-AF65-F5344CB8AC3E}">
        <p14:creationId xmlns:p14="http://schemas.microsoft.com/office/powerpoint/2010/main" val="37642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E355BC-91D5-46F8-9998-295AE2F48232}" type="datetime1">
              <a:rPr lang="en-US" smtClean="0"/>
              <a:t>5/18/15</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305382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45FFB-32B6-45E8-8CED-1F66A9DF54DE}" type="datetime1">
              <a:rPr lang="en-US" smtClean="0"/>
              <a:t>5/18/15</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248222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5EA29F-0E50-4A71-996E-5E594DB8E746}" type="datetime1">
              <a:rPr lang="en-US" smtClean="0"/>
              <a:t>5/18/15</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245802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D91526FC-0491-474B-B582-84DF37AAD306}" type="datetime1">
              <a:rPr lang="en-US" smtClean="0"/>
              <a:t>5/18/15</a:t>
            </a:fld>
            <a:endParaRPr lang="en-US" dirty="0"/>
          </a:p>
        </p:txBody>
      </p:sp>
      <p:sp>
        <p:nvSpPr>
          <p:cNvPr id="5" name="Footer Placeholder 21"/>
          <p:cNvSpPr>
            <a:spLocks noGrp="1"/>
          </p:cNvSpPr>
          <p:nvPr>
            <p:ph type="ftr" sz="quarter" idx="11"/>
          </p:nvPr>
        </p:nvSpPr>
        <p:spPr>
          <a:xfrm>
            <a:off x="2946400" y="6356351"/>
            <a:ext cx="6400800" cy="365125"/>
          </a:xfrm>
        </p:spPr>
        <p:txBody>
          <a:bodyPr/>
          <a:lstStyle>
            <a:lvl1pPr>
              <a:defRPr/>
            </a:lvl1pPr>
          </a:lstStyle>
          <a:p>
            <a:pPr>
              <a:defRPr/>
            </a:pPr>
            <a:r>
              <a:rPr lang="en-US" dirty="0" smtClean="0"/>
              <a:t>©2016 Pearson Education, Inc., Hoboken, NJ.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027260F9-BB4F-4CE9-AC41-67D1D70293A4}" type="slidenum">
              <a:rPr lang="en-US" altLang="en-US" smtClean="0"/>
              <a:pPr/>
              <a:t>‹#›</a:t>
            </a:fld>
            <a:endParaRPr lang="en-US" altLang="en-US" dirty="0"/>
          </a:p>
        </p:txBody>
      </p:sp>
    </p:spTree>
    <p:extLst>
      <p:ext uri="{BB962C8B-B14F-4D97-AF65-F5344CB8AC3E}">
        <p14:creationId xmlns:p14="http://schemas.microsoft.com/office/powerpoint/2010/main" val="322076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D6ED8-9E61-47B2-9EB5-2416EC2922F2}" type="datetime1">
              <a:rPr lang="en-US" smtClean="0"/>
              <a:t>5/18/15</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397063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34AD9-1E65-4A82-BFEF-B7F1E9897EF7}" type="datetime1">
              <a:rPr lang="en-US" smtClean="0"/>
              <a:t>5/18/15</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54334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7A2B39-0D12-4EF1-8E76-C3956EC594B6}" type="datetime1">
              <a:rPr lang="en-US" smtClean="0"/>
              <a:t>5/18/15</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88288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ECC176-1DD8-4396-B486-3972E0E11FF1}" type="datetime1">
              <a:rPr lang="en-US" smtClean="0"/>
              <a:t>5/18/15</a:t>
            </a:fld>
            <a:endParaRPr lang="en-US"/>
          </a:p>
        </p:txBody>
      </p:sp>
      <p:sp>
        <p:nvSpPr>
          <p:cNvPr id="8" name="Footer Placeholder 7"/>
          <p:cNvSpPr>
            <a:spLocks noGrp="1"/>
          </p:cNvSpPr>
          <p:nvPr>
            <p:ph type="ftr" sz="quarter" idx="11"/>
          </p:nvPr>
        </p:nvSpPr>
        <p:spPr/>
        <p:txBody>
          <a:bodyPr/>
          <a:lstStyle/>
          <a:p>
            <a:r>
              <a:rPr lang="en-US" smtClean="0"/>
              <a:t>©2016 Pearson Education, Inc., Hoboken, NJ. All rights reserved.</a:t>
            </a:r>
            <a:endParaRPr lang="en-US"/>
          </a:p>
        </p:txBody>
      </p:sp>
      <p:sp>
        <p:nvSpPr>
          <p:cNvPr id="9" name="Slide Number Placeholder 8"/>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288314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A59493-933B-40FF-BDF5-998F5D7C18B4}" type="datetime1">
              <a:rPr lang="en-US" smtClean="0"/>
              <a:t>5/18/15</a:t>
            </a:fld>
            <a:endParaRPr lang="en-US"/>
          </a:p>
        </p:txBody>
      </p:sp>
      <p:sp>
        <p:nvSpPr>
          <p:cNvPr id="4" name="Footer Placeholder 3"/>
          <p:cNvSpPr>
            <a:spLocks noGrp="1"/>
          </p:cNvSpPr>
          <p:nvPr>
            <p:ph type="ftr" sz="quarter" idx="11"/>
          </p:nvPr>
        </p:nvSpPr>
        <p:spPr/>
        <p:txBody>
          <a:bodyPr/>
          <a:lstStyle/>
          <a:p>
            <a:r>
              <a:rPr lang="en-US" smtClean="0"/>
              <a:t>©2016 Pearson Education, Inc., Hoboken, NJ. All rights reserved.</a:t>
            </a:r>
            <a:endParaRPr lang="en-US"/>
          </a:p>
        </p:txBody>
      </p:sp>
      <p:sp>
        <p:nvSpPr>
          <p:cNvPr id="5" name="Slide Number Placeholder 4"/>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61751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D8C98-32B5-459F-B507-E7AB4122AE51}" type="datetime1">
              <a:rPr lang="en-US" smtClean="0"/>
              <a:t>5/18/15</a:t>
            </a:fld>
            <a:endParaRPr lang="en-US"/>
          </a:p>
        </p:txBody>
      </p:sp>
      <p:sp>
        <p:nvSpPr>
          <p:cNvPr id="3" name="Footer Placeholder 2"/>
          <p:cNvSpPr>
            <a:spLocks noGrp="1"/>
          </p:cNvSpPr>
          <p:nvPr>
            <p:ph type="ftr" sz="quarter" idx="11"/>
          </p:nvPr>
        </p:nvSpPr>
        <p:spPr/>
        <p:txBody>
          <a:bodyPr/>
          <a:lstStyle/>
          <a:p>
            <a:r>
              <a:rPr lang="en-US" smtClean="0"/>
              <a:t>©2016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88191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9E0C86-EF9A-4D8B-9B97-A7DD5EE45666}" type="datetime1">
              <a:rPr lang="en-US" smtClean="0"/>
              <a:t>5/18/15</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370398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49E9E-FA97-4F48-BF35-7EB24878A845}" type="datetime1">
              <a:rPr lang="en-US" smtClean="0"/>
              <a:t>5/18/15</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C264BADE-5021-4CFA-8714-EDB9776AC128}" type="slidenum">
              <a:rPr lang="en-US" smtClean="0"/>
              <a:t>‹#›</a:t>
            </a:fld>
            <a:endParaRPr lang="en-US"/>
          </a:p>
        </p:txBody>
      </p:sp>
    </p:spTree>
    <p:extLst>
      <p:ext uri="{BB962C8B-B14F-4D97-AF65-F5344CB8AC3E}">
        <p14:creationId xmlns:p14="http://schemas.microsoft.com/office/powerpoint/2010/main" val="22221882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8A4AE-0042-4E38-8DD7-27E56F3DE7B0}" type="datetime1">
              <a:rPr lang="en-US" smtClean="0"/>
              <a:t>5/18/15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©2016 Pearson Education, Inc., Hoboken, NJ. All rights reserved.</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4BADE-5021-4CFA-8714-EDB9776AC128}" type="slidenum">
              <a:rPr lang="en-US" smtClean="0"/>
              <a:t>‹#›</a:t>
            </a:fld>
            <a:endParaRPr lang="en-US"/>
          </a:p>
        </p:txBody>
      </p:sp>
    </p:spTree>
    <p:extLst>
      <p:ext uri="{BB962C8B-B14F-4D97-AF65-F5344CB8AC3E}">
        <p14:creationId xmlns:p14="http://schemas.microsoft.com/office/powerpoint/2010/main" val="203261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6</a:t>
            </a:r>
            <a:br>
              <a:rPr lang="en-US" dirty="0" smtClean="0"/>
            </a:br>
            <a:r>
              <a:rPr lang="en-US" dirty="0" smtClean="0"/>
              <a:t>Arrays</a:t>
            </a:r>
            <a:endParaRPr lang="en-US" dirty="0"/>
          </a:p>
        </p:txBody>
      </p:sp>
      <p:sp>
        <p:nvSpPr>
          <p:cNvPr id="10243" name="Subtitle 3"/>
          <p:cNvSpPr>
            <a:spLocks noGrp="1"/>
          </p:cNvSpPr>
          <p:nvPr>
            <p:ph type="subTitle" idx="1"/>
          </p:nvPr>
        </p:nvSpPr>
        <p:spPr/>
        <p:txBody>
          <a:bodyPr/>
          <a:lstStyle/>
          <a:p>
            <a:r>
              <a:rPr lang="en-US" altLang="en-US" dirty="0" smtClean="0"/>
              <a:t>C How to Program, 8/e</a:t>
            </a:r>
          </a:p>
        </p:txBody>
      </p:sp>
      <p:sp>
        <p:nvSpPr>
          <p:cNvPr id="2" name="Footer Placeholder 1"/>
          <p:cNvSpPr>
            <a:spLocks noGrp="1"/>
          </p:cNvSpPr>
          <p:nvPr>
            <p:ph type="ftr" sz="quarter" idx="11"/>
          </p:nvPr>
        </p:nvSpPr>
        <p:spPr>
          <a:xfrm>
            <a:off x="4038599" y="6356350"/>
            <a:ext cx="4758557" cy="365125"/>
          </a:xfrm>
        </p:spPr>
        <p:txBody>
          <a:bodyPr/>
          <a:lstStyle/>
          <a:p>
            <a:pPr>
              <a:defRPr/>
            </a:pPr>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75A6E8C6-4F55-47AC-9CDA-48723CC9241C}" type="slidenum">
              <a:rPr lang="en-US" altLang="en-US" smtClean="0"/>
              <a:pPr/>
              <a:t>1</a:t>
            </a:fld>
            <a:endParaRPr lang="en-US" altLang="en-US" dirty="0"/>
          </a:p>
        </p:txBody>
      </p:sp>
    </p:spTree>
    <p:extLst>
      <p:ext uri="{BB962C8B-B14F-4D97-AF65-F5344CB8AC3E}">
        <p14:creationId xmlns:p14="http://schemas.microsoft.com/office/powerpoint/2010/main" val="23938031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Let’s examine array </a:t>
            </a:r>
            <a:r>
              <a:rPr lang="en-US" altLang="en-US" sz="2500" dirty="0">
                <a:solidFill>
                  <a:srgbClr val="000000"/>
                </a:solidFill>
                <a:latin typeface="Consolas" panose="020B0609020204030204" pitchFamily="49" charset="0"/>
              </a:rPr>
              <a:t>c</a:t>
            </a:r>
            <a:r>
              <a:rPr lang="en-US" altLang="en-US" sz="2500" dirty="0">
                <a:solidFill>
                  <a:srgbClr val="000000"/>
                </a:solidFill>
              </a:rPr>
              <a:t> (Fig. 6.1) more closely. </a:t>
            </a:r>
          </a:p>
          <a:p>
            <a:pPr eaLnBrk="1" hangingPunct="1">
              <a:lnSpc>
                <a:spcPct val="90000"/>
              </a:lnSpc>
            </a:pPr>
            <a:r>
              <a:rPr lang="en-US" altLang="en-US" sz="2500" dirty="0">
                <a:solidFill>
                  <a:srgbClr val="000000"/>
                </a:solidFill>
              </a:rPr>
              <a:t>The array’s </a:t>
            </a:r>
            <a:r>
              <a:rPr lang="en-US" altLang="en-US" sz="2500" dirty="0">
                <a:solidFill>
                  <a:srgbClr val="0000FF"/>
                </a:solidFill>
              </a:rPr>
              <a:t>name</a:t>
            </a:r>
            <a:r>
              <a:rPr lang="en-US" altLang="en-US" sz="2500" dirty="0">
                <a:solidFill>
                  <a:srgbClr val="000000"/>
                </a:solidFill>
              </a:rPr>
              <a:t> is </a:t>
            </a:r>
            <a:r>
              <a:rPr lang="en-US" altLang="en-US" sz="2500" dirty="0">
                <a:solidFill>
                  <a:srgbClr val="000000"/>
                </a:solidFill>
                <a:latin typeface="Consolas" panose="020B0609020204030204" pitchFamily="49" charset="0"/>
              </a:rPr>
              <a:t>c</a:t>
            </a:r>
            <a:r>
              <a:rPr lang="en-US" altLang="en-US" sz="2500" dirty="0">
                <a:solidFill>
                  <a:srgbClr val="000000"/>
                </a:solidFill>
              </a:rPr>
              <a:t>. </a:t>
            </a:r>
          </a:p>
          <a:p>
            <a:pPr eaLnBrk="1" hangingPunct="1">
              <a:lnSpc>
                <a:spcPct val="90000"/>
              </a:lnSpc>
            </a:pPr>
            <a:r>
              <a:rPr lang="en-US" altLang="en-US" sz="2500" dirty="0">
                <a:solidFill>
                  <a:srgbClr val="000000"/>
                </a:solidFill>
              </a:rPr>
              <a:t>Its 12 elements are referred to as </a:t>
            </a:r>
            <a:r>
              <a:rPr lang="en-US" altLang="en-US" sz="2500" dirty="0">
                <a:solidFill>
                  <a:srgbClr val="000000"/>
                </a:solidFill>
                <a:latin typeface="Consolas" panose="020B0609020204030204" pitchFamily="49" charset="0"/>
              </a:rPr>
              <a:t>c[0]</a:t>
            </a:r>
            <a:r>
              <a:rPr lang="en-US" altLang="en-US" sz="2500" dirty="0">
                <a:solidFill>
                  <a:srgbClr val="000000"/>
                </a:solidFill>
              </a:rPr>
              <a:t>, </a:t>
            </a:r>
            <a:r>
              <a:rPr lang="en-US" altLang="en-US" sz="2500" dirty="0">
                <a:solidFill>
                  <a:srgbClr val="000000"/>
                </a:solidFill>
                <a:latin typeface="Consolas" panose="020B0609020204030204" pitchFamily="49" charset="0"/>
              </a:rPr>
              <a:t>c[1]</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 </a:t>
            </a:r>
            <a:r>
              <a:rPr lang="en-US" altLang="en-US" sz="2500" dirty="0">
                <a:solidFill>
                  <a:srgbClr val="000000"/>
                </a:solidFill>
                <a:latin typeface="Consolas" panose="020B0609020204030204" pitchFamily="49" charset="0"/>
              </a:rPr>
              <a:t>c[10]</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cs typeface="Times New Roman" panose="02020603050405020304" pitchFamily="18" charset="0"/>
              </a:rPr>
              <a:t>.</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a:solidFill>
                  <a:srgbClr val="0000FF"/>
                </a:solidFill>
              </a:rPr>
              <a:t>value </a:t>
            </a:r>
            <a:r>
              <a:rPr lang="en-US" altLang="en-US" sz="2500" dirty="0">
                <a:solidFill>
                  <a:srgbClr val="000000"/>
                </a:solidFill>
              </a:rPr>
              <a:t>stored in </a:t>
            </a:r>
            <a:r>
              <a:rPr lang="en-US" altLang="en-US" sz="2500" dirty="0">
                <a:solidFill>
                  <a:srgbClr val="000000"/>
                </a:solidFill>
                <a:latin typeface="Consolas" panose="020B0609020204030204" pitchFamily="49" charset="0"/>
              </a:rPr>
              <a:t>c[0]</a:t>
            </a:r>
            <a:r>
              <a:rPr lang="en-US" altLang="en-US" sz="2500" dirty="0">
                <a:solidFill>
                  <a:srgbClr val="000000"/>
                </a:solidFill>
              </a:rPr>
              <a:t> is </a:t>
            </a:r>
            <a:r>
              <a:rPr lang="en-US" altLang="en-US" sz="2500" dirty="0">
                <a:solidFill>
                  <a:srgbClr val="000000"/>
                </a:solidFill>
                <a:latin typeface="Consolas" panose="020B0609020204030204" pitchFamily="49" charset="0"/>
              </a:rPr>
              <a:t>–45</a:t>
            </a:r>
            <a:r>
              <a:rPr lang="en-US" altLang="en-US" sz="2500" dirty="0">
                <a:solidFill>
                  <a:srgbClr val="000000"/>
                </a:solidFill>
              </a:rPr>
              <a:t>, the value of </a:t>
            </a:r>
            <a:r>
              <a:rPr lang="en-US" altLang="en-US" sz="2500" dirty="0">
                <a:solidFill>
                  <a:srgbClr val="000000"/>
                </a:solidFill>
                <a:latin typeface="Consolas" panose="020B0609020204030204" pitchFamily="49" charset="0"/>
              </a:rPr>
              <a:t>c[1]</a:t>
            </a:r>
            <a:r>
              <a:rPr lang="en-US" altLang="en-US" sz="2500" dirty="0">
                <a:solidFill>
                  <a:srgbClr val="000000"/>
                </a:solidFill>
              </a:rPr>
              <a:t> is </a:t>
            </a:r>
            <a:r>
              <a:rPr lang="en-US" altLang="en-US" sz="2500" dirty="0">
                <a:solidFill>
                  <a:srgbClr val="000000"/>
                </a:solidFill>
                <a:latin typeface="Consolas" panose="020B0609020204030204" pitchFamily="49" charset="0"/>
              </a:rPr>
              <a:t>6</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is </a:t>
            </a:r>
            <a:r>
              <a:rPr lang="en-US" altLang="en-US" sz="2500" dirty="0">
                <a:solidFill>
                  <a:srgbClr val="000000"/>
                </a:solidFill>
                <a:latin typeface="Consolas" panose="020B0609020204030204" pitchFamily="49" charset="0"/>
              </a:rPr>
              <a:t>0</a:t>
            </a:r>
            <a:r>
              <a:rPr lang="en-US" altLang="en-US" sz="2500" dirty="0">
                <a:solidFill>
                  <a:srgbClr val="000000"/>
                </a:solidFill>
              </a:rPr>
              <a:t>, </a:t>
            </a:r>
            <a:r>
              <a:rPr lang="en-US" altLang="en-US" sz="2500" dirty="0">
                <a:solidFill>
                  <a:srgbClr val="000000"/>
                </a:solidFill>
                <a:latin typeface="Consolas" panose="020B0609020204030204" pitchFamily="49" charset="0"/>
              </a:rPr>
              <a:t>c[7]</a:t>
            </a:r>
            <a:r>
              <a:rPr lang="en-US" altLang="en-US" sz="2500" dirty="0">
                <a:solidFill>
                  <a:srgbClr val="000000"/>
                </a:solidFill>
              </a:rPr>
              <a:t> is </a:t>
            </a:r>
            <a:r>
              <a:rPr lang="en-US" altLang="en-US" sz="2500" dirty="0">
                <a:solidFill>
                  <a:srgbClr val="000000"/>
                </a:solidFill>
                <a:latin typeface="Consolas" panose="020B0609020204030204" pitchFamily="49" charset="0"/>
              </a:rPr>
              <a:t>62</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rPr>
              <a:t> is </a:t>
            </a:r>
            <a:r>
              <a:rPr lang="en-US" altLang="en-US" sz="2500" dirty="0">
                <a:solidFill>
                  <a:srgbClr val="000000"/>
                </a:solidFill>
                <a:latin typeface="Consolas" panose="020B0609020204030204" pitchFamily="49" charset="0"/>
              </a:rPr>
              <a:t>78</a:t>
            </a:r>
            <a:r>
              <a:rPr lang="en-US" altLang="en-US" sz="2500" dirty="0">
                <a:solidFill>
                  <a:srgbClr val="000000"/>
                </a:solidFill>
              </a:rPr>
              <a:t>. </a:t>
            </a:r>
          </a:p>
          <a:p>
            <a:pPr eaLnBrk="1" hangingPunct="1">
              <a:lnSpc>
                <a:spcPct val="90000"/>
              </a:lnSpc>
            </a:pPr>
            <a:r>
              <a:rPr lang="en-US" altLang="en-US" sz="2500" dirty="0">
                <a:solidFill>
                  <a:srgbClr val="000000"/>
                </a:solidFill>
              </a:rPr>
              <a:t>To print the sum of the values contained in the first three elements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we’d write</a:t>
            </a:r>
          </a:p>
          <a:p>
            <a:pPr lvl="2" eaLnBrk="1" hangingPunct="1">
              <a:lnSpc>
                <a:spcPct val="90000"/>
              </a:lnSpc>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d"</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lnSpc>
                <a:spcPct val="90000"/>
              </a:lnSpc>
            </a:pPr>
            <a:r>
              <a:rPr lang="en-US" altLang="en-US" sz="2500" dirty="0">
                <a:solidFill>
                  <a:srgbClr val="000000"/>
                </a:solidFill>
              </a:rPr>
              <a:t>To divide the value of element </a:t>
            </a:r>
            <a:r>
              <a:rPr lang="en-US" altLang="en-US" sz="2400" dirty="0">
                <a:solidFill>
                  <a:srgbClr val="000000"/>
                </a:solidFill>
                <a:latin typeface="Consolas" panose="020B0609020204030204" pitchFamily="49" charset="0"/>
              </a:rPr>
              <a:t>7</a:t>
            </a:r>
            <a:r>
              <a:rPr lang="en-US" altLang="en-US" sz="2500" dirty="0">
                <a:solidFill>
                  <a:srgbClr val="000000"/>
                </a:solidFill>
              </a:rPr>
              <a:t>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by </a:t>
            </a:r>
            <a:r>
              <a:rPr lang="en-US" altLang="en-US" sz="2500" dirty="0">
                <a:solidFill>
                  <a:srgbClr val="000000"/>
                </a:solidFill>
                <a:latin typeface="Consolas" panose="020B0609020204030204" pitchFamily="49" charset="0"/>
              </a:rPr>
              <a:t>2</a:t>
            </a:r>
            <a:r>
              <a:rPr lang="en-US" altLang="en-US" sz="2500" dirty="0">
                <a:solidFill>
                  <a:srgbClr val="000000"/>
                </a:solidFill>
              </a:rPr>
              <a:t> and assign the result to the variable </a:t>
            </a:r>
            <a:r>
              <a:rPr lang="en-US" altLang="en-US" sz="2500" dirty="0">
                <a:solidFill>
                  <a:srgbClr val="000000"/>
                </a:solidFill>
                <a:latin typeface="Consolas" panose="020B0609020204030204" pitchFamily="49" charset="0"/>
              </a:rPr>
              <a:t>x</a:t>
            </a:r>
            <a:r>
              <a:rPr lang="en-US" altLang="en-US" sz="2500" dirty="0">
                <a:solidFill>
                  <a:srgbClr val="000000"/>
                </a:solidFill>
              </a:rPr>
              <a:t>, write</a:t>
            </a:r>
          </a:p>
          <a:p>
            <a:pPr lvl="2" eaLnBrk="1" hangingPunct="1">
              <a:lnSpc>
                <a:spcPct val="90000"/>
              </a:lnSpc>
            </a:pPr>
            <a:endParaRPr lang="en-US" altLang="en-US" sz="1900" dirty="0">
              <a:solidFill>
                <a:srgbClr val="000000"/>
              </a:solidFill>
              <a:latin typeface="Consolas" panose="020B0609020204030204" pitchFamily="49" charset="0"/>
            </a:endParaRPr>
          </a:p>
        </p:txBody>
      </p:sp>
      <p:sp>
        <p:nvSpPr>
          <p:cNvPr id="174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a:t>
            </a:fld>
            <a:endParaRPr lang="en-US" altLang="en-US" dirty="0"/>
          </a:p>
        </p:txBody>
      </p:sp>
    </p:spTree>
    <p:extLst>
      <p:ext uri="{BB962C8B-B14F-4D97-AF65-F5344CB8AC3E}">
        <p14:creationId xmlns:p14="http://schemas.microsoft.com/office/powerpoint/2010/main" val="222263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2626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100</a:t>
            </a:fld>
            <a:endParaRPr lang="en-US"/>
          </a:p>
        </p:txBody>
      </p:sp>
    </p:spTree>
    <p:extLst>
      <p:ext uri="{BB962C8B-B14F-4D97-AF65-F5344CB8AC3E}">
        <p14:creationId xmlns:p14="http://schemas.microsoft.com/office/powerpoint/2010/main" val="2830268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469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Figure 6.15 sorts the values in the elements of the 10-element array </a:t>
            </a:r>
            <a:r>
              <a:rPr lang="en-US" altLang="en-US" sz="2500" dirty="0">
                <a:solidFill>
                  <a:srgbClr val="000000"/>
                </a:solidFill>
                <a:latin typeface="Consolas" panose="020B0609020204030204" pitchFamily="49" charset="0"/>
              </a:rPr>
              <a:t>a</a:t>
            </a:r>
            <a:r>
              <a:rPr lang="en-US" altLang="en-US" sz="2500" dirty="0">
                <a:solidFill>
                  <a:srgbClr val="000000"/>
                </a:solidFill>
              </a:rPr>
              <a:t> </a:t>
            </a:r>
            <a:r>
              <a:rPr lang="en-US" altLang="en-US" sz="2500" dirty="0" smtClean="0">
                <a:solidFill>
                  <a:srgbClr val="000000"/>
                </a:solidFill>
              </a:rPr>
              <a:t>into </a:t>
            </a:r>
            <a:r>
              <a:rPr lang="en-US" altLang="en-US" sz="2500" dirty="0">
                <a:solidFill>
                  <a:srgbClr val="000000"/>
                </a:solidFill>
              </a:rPr>
              <a:t>ascending order. </a:t>
            </a:r>
          </a:p>
          <a:p>
            <a:pPr eaLnBrk="1" hangingPunct="1">
              <a:lnSpc>
                <a:spcPct val="80000"/>
              </a:lnSpc>
            </a:pPr>
            <a:r>
              <a:rPr lang="en-US" altLang="en-US" sz="2500" dirty="0">
                <a:solidFill>
                  <a:srgbClr val="000000"/>
                </a:solidFill>
              </a:rPr>
              <a:t>The technique we use is called the </a:t>
            </a:r>
            <a:r>
              <a:rPr lang="en-US" altLang="en-US" sz="2500" dirty="0">
                <a:solidFill>
                  <a:srgbClr val="0000FF"/>
                </a:solidFill>
              </a:rPr>
              <a:t>bubble sort </a:t>
            </a:r>
            <a:r>
              <a:rPr lang="en-US" altLang="en-US" sz="2500" dirty="0">
                <a:solidFill>
                  <a:srgbClr val="000000"/>
                </a:solidFill>
              </a:rPr>
              <a:t>or the </a:t>
            </a:r>
            <a:r>
              <a:rPr lang="en-US" altLang="en-US" sz="2500" dirty="0">
                <a:solidFill>
                  <a:srgbClr val="0000FF"/>
                </a:solidFill>
              </a:rPr>
              <a:t>sinking sort</a:t>
            </a:r>
            <a:r>
              <a:rPr lang="en-US" altLang="en-US" sz="2500" dirty="0">
                <a:solidFill>
                  <a:srgbClr val="000000"/>
                </a:solidFill>
              </a:rPr>
              <a:t> because the smaller values gradually “bubble” their way upward to the top of the array like air bubbles rising in water, while the larger values sink to the bottom of the array. </a:t>
            </a:r>
          </a:p>
          <a:p>
            <a:pPr eaLnBrk="1" hangingPunct="1">
              <a:lnSpc>
                <a:spcPct val="80000"/>
              </a:lnSpc>
            </a:pPr>
            <a:r>
              <a:rPr lang="en-US" altLang="en-US" sz="2500" dirty="0">
                <a:solidFill>
                  <a:srgbClr val="000000"/>
                </a:solidFill>
              </a:rPr>
              <a:t>The technique is to make several passes through the array. </a:t>
            </a:r>
          </a:p>
        </p:txBody>
      </p:sp>
      <p:sp>
        <p:nvSpPr>
          <p:cNvPr id="1146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101</a:t>
            </a:fld>
            <a:endParaRPr lang="en-US" altLang="en-US" dirty="0"/>
          </a:p>
        </p:txBody>
      </p:sp>
    </p:spTree>
    <p:extLst>
      <p:ext uri="{BB962C8B-B14F-4D97-AF65-F5344CB8AC3E}">
        <p14:creationId xmlns:p14="http://schemas.microsoft.com/office/powerpoint/2010/main" val="2899813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571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On each pass, successive pairs of elements (element 0 and element 1, then element 1 and element 2, etc.) are compared. </a:t>
            </a:r>
          </a:p>
          <a:p>
            <a:pPr eaLnBrk="1" hangingPunct="1">
              <a:lnSpc>
                <a:spcPct val="80000"/>
              </a:lnSpc>
            </a:pPr>
            <a:r>
              <a:rPr lang="en-US" altLang="en-US" sz="2500" dirty="0">
                <a:solidFill>
                  <a:srgbClr val="000000"/>
                </a:solidFill>
              </a:rPr>
              <a:t>If a pair is in increasing order (or if the values are identical), we leave the values as they are. </a:t>
            </a:r>
          </a:p>
          <a:p>
            <a:pPr eaLnBrk="1" hangingPunct="1">
              <a:lnSpc>
                <a:spcPct val="80000"/>
              </a:lnSpc>
            </a:pPr>
            <a:r>
              <a:rPr lang="en-US" altLang="en-US" sz="2500" dirty="0">
                <a:solidFill>
                  <a:srgbClr val="000000"/>
                </a:solidFill>
              </a:rPr>
              <a:t>If a pair is in decreasing order, their values are swapped in the array.</a:t>
            </a:r>
          </a:p>
        </p:txBody>
      </p:sp>
      <p:sp>
        <p:nvSpPr>
          <p:cNvPr id="1146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102</a:t>
            </a:fld>
            <a:endParaRPr lang="en-US" altLang="en-US" dirty="0"/>
          </a:p>
        </p:txBody>
      </p:sp>
    </p:spTree>
    <p:extLst>
      <p:ext uri="{BB962C8B-B14F-4D97-AF65-F5344CB8AC3E}">
        <p14:creationId xmlns:p14="http://schemas.microsoft.com/office/powerpoint/2010/main" val="2417913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5272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103</a:t>
            </a:fld>
            <a:endParaRPr lang="en-US"/>
          </a:p>
        </p:txBody>
      </p:sp>
    </p:spTree>
    <p:extLst>
      <p:ext uri="{BB962C8B-B14F-4D97-AF65-F5344CB8AC3E}">
        <p14:creationId xmlns:p14="http://schemas.microsoft.com/office/powerpoint/2010/main" val="3854917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257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104</a:t>
            </a:fld>
            <a:endParaRPr lang="en-US"/>
          </a:p>
        </p:txBody>
      </p:sp>
    </p:spTree>
    <p:extLst>
      <p:ext uri="{BB962C8B-B14F-4D97-AF65-F5344CB8AC3E}">
        <p14:creationId xmlns:p14="http://schemas.microsoft.com/office/powerpoint/2010/main" val="2108242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7616"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105</a:t>
            </a:fld>
            <a:endParaRPr lang="en-US"/>
          </a:p>
        </p:txBody>
      </p:sp>
    </p:spTree>
    <p:extLst>
      <p:ext uri="{BB962C8B-B14F-4D97-AF65-F5344CB8AC3E}">
        <p14:creationId xmlns:p14="http://schemas.microsoft.com/office/powerpoint/2010/main" val="1314788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981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First the program compares </a:t>
            </a:r>
            <a:r>
              <a:rPr lang="en-US" altLang="en-US" dirty="0" smtClean="0">
                <a:solidFill>
                  <a:srgbClr val="000000"/>
                </a:solidFill>
                <a:latin typeface="Consolas" panose="020B0609020204030204" pitchFamily="49" charset="0"/>
              </a:rPr>
              <a:t>a[0]</a:t>
            </a:r>
            <a:r>
              <a:rPr lang="en-US" altLang="en-US" dirty="0" smtClean="0">
                <a:solidFill>
                  <a:srgbClr val="000000"/>
                </a:solidFill>
              </a:rPr>
              <a:t>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a[1]</a:t>
            </a:r>
            <a:r>
              <a:rPr lang="en-US" altLang="en-US" dirty="0" smtClean="0">
                <a:solidFill>
                  <a:srgbClr val="000000"/>
                </a:solidFill>
              </a:rPr>
              <a:t> to </a:t>
            </a:r>
            <a:r>
              <a:rPr lang="en-US" altLang="en-US" dirty="0" smtClean="0">
                <a:solidFill>
                  <a:srgbClr val="000000"/>
                </a:solidFill>
                <a:latin typeface="Consolas" panose="020B0609020204030204" pitchFamily="49" charset="0"/>
              </a:rPr>
              <a:t>a[2]</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a[2]</a:t>
            </a:r>
            <a:r>
              <a:rPr lang="en-US" altLang="en-US" dirty="0" smtClean="0">
                <a:solidFill>
                  <a:srgbClr val="000000"/>
                </a:solidFill>
              </a:rPr>
              <a:t> to </a:t>
            </a:r>
            <a:r>
              <a:rPr lang="en-US" altLang="en-US" dirty="0" smtClean="0">
                <a:solidFill>
                  <a:srgbClr val="000000"/>
                </a:solidFill>
                <a:latin typeface="Consolas" panose="020B0609020204030204" pitchFamily="49" charset="0"/>
              </a:rPr>
              <a:t>a[3]</a:t>
            </a:r>
            <a:r>
              <a:rPr lang="en-US" altLang="en-US" dirty="0" smtClean="0">
                <a:solidFill>
                  <a:srgbClr val="000000"/>
                </a:solidFill>
              </a:rPr>
              <a:t>, and so on until it completes the pass by comparing </a:t>
            </a:r>
            <a:r>
              <a:rPr lang="en-US" altLang="en-US" dirty="0" smtClean="0">
                <a:solidFill>
                  <a:srgbClr val="000000"/>
                </a:solidFill>
                <a:latin typeface="Consolas" panose="020B0609020204030204" pitchFamily="49" charset="0"/>
              </a:rPr>
              <a:t>a[8]</a:t>
            </a:r>
            <a:r>
              <a:rPr lang="en-US" altLang="en-US" dirty="0" smtClean="0">
                <a:solidFill>
                  <a:srgbClr val="000000"/>
                </a:solidFill>
              </a:rPr>
              <a:t> to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a:p>
            <a:pPr eaLnBrk="1" hangingPunct="1">
              <a:lnSpc>
                <a:spcPct val="90000"/>
              </a:lnSpc>
            </a:pPr>
            <a:r>
              <a:rPr lang="en-US" altLang="en-US" dirty="0" smtClean="0">
                <a:solidFill>
                  <a:srgbClr val="000000"/>
                </a:solidFill>
              </a:rPr>
              <a:t>Although there are 10 elements, only nine comparisons are performed. </a:t>
            </a:r>
          </a:p>
          <a:p>
            <a:pPr eaLnBrk="1" hangingPunct="1">
              <a:lnSpc>
                <a:spcPct val="90000"/>
              </a:lnSpc>
            </a:pPr>
            <a:r>
              <a:rPr lang="en-US" altLang="en-US" dirty="0" smtClean="0">
                <a:solidFill>
                  <a:srgbClr val="000000"/>
                </a:solidFill>
              </a:rPr>
              <a:t>Because of the way the successive comparisons are made, a large value may move down the array many positions on a single pass, but a small value may move up only one position. </a:t>
            </a:r>
          </a:p>
          <a:p>
            <a:pPr eaLnBrk="1" hangingPunct="1">
              <a:lnSpc>
                <a:spcPct val="90000"/>
              </a:lnSpc>
            </a:pPr>
            <a:r>
              <a:rPr lang="en-US" altLang="en-US" dirty="0" smtClean="0">
                <a:solidFill>
                  <a:srgbClr val="000000"/>
                </a:solidFill>
              </a:rPr>
              <a:t>On the first pass, the largest value is guaranteed to sink to the bottom element of the array,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p:txBody>
      </p:sp>
      <p:sp>
        <p:nvSpPr>
          <p:cNvPr id="1187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106</a:t>
            </a:fld>
            <a:endParaRPr lang="en-US" altLang="en-US" dirty="0"/>
          </a:p>
        </p:txBody>
      </p:sp>
    </p:spTree>
    <p:extLst>
      <p:ext uri="{BB962C8B-B14F-4D97-AF65-F5344CB8AC3E}">
        <p14:creationId xmlns:p14="http://schemas.microsoft.com/office/powerpoint/2010/main" val="3205702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0835" name="Text Placeholder 2"/>
          <p:cNvSpPr>
            <a:spLocks noGrp="1"/>
          </p:cNvSpPr>
          <p:nvPr>
            <p:ph type="body" idx="1"/>
          </p:nvPr>
        </p:nvSpPr>
        <p:spPr/>
        <p:txBody>
          <a:bodyPr>
            <a:normAutofit/>
          </a:bodyPr>
          <a:lstStyle/>
          <a:p>
            <a:pPr eaLnBrk="1" hangingPunct="1"/>
            <a:r>
              <a:rPr lang="en-US" altLang="en-US" dirty="0" smtClean="0">
                <a:solidFill>
                  <a:srgbClr val="000000"/>
                </a:solidFill>
              </a:rPr>
              <a:t>On the second pass, the second-largest value is guaranteed to sink to </a:t>
            </a:r>
            <a:r>
              <a:rPr lang="en-US" altLang="en-US" dirty="0" smtClean="0">
                <a:solidFill>
                  <a:srgbClr val="000000"/>
                </a:solidFill>
                <a:latin typeface="Consolas" panose="020B0609020204030204" pitchFamily="49" charset="0"/>
              </a:rPr>
              <a:t>a[8]</a:t>
            </a:r>
            <a:r>
              <a:rPr lang="en-US" altLang="en-US" dirty="0" smtClean="0">
                <a:solidFill>
                  <a:srgbClr val="000000"/>
                </a:solidFill>
              </a:rPr>
              <a:t>. </a:t>
            </a:r>
          </a:p>
          <a:p>
            <a:pPr eaLnBrk="1" hangingPunct="1"/>
            <a:r>
              <a:rPr lang="en-US" altLang="en-US" dirty="0" smtClean="0">
                <a:solidFill>
                  <a:srgbClr val="000000"/>
                </a:solidFill>
              </a:rPr>
              <a:t>On the ninth pass, the ninth-largest value sinks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a:t>
            </a:r>
          </a:p>
          <a:p>
            <a:pPr eaLnBrk="1" hangingPunct="1"/>
            <a:r>
              <a:rPr lang="en-US" altLang="en-US" dirty="0" smtClean="0">
                <a:solidFill>
                  <a:srgbClr val="000000"/>
                </a:solidFill>
              </a:rPr>
              <a:t>This leaves the smallest value in </a:t>
            </a:r>
            <a:r>
              <a:rPr lang="en-US" altLang="en-US" dirty="0" smtClean="0">
                <a:solidFill>
                  <a:srgbClr val="000000"/>
                </a:solidFill>
                <a:latin typeface="Consolas" panose="020B0609020204030204" pitchFamily="49" charset="0"/>
              </a:rPr>
              <a:t>a[0]</a:t>
            </a:r>
            <a:r>
              <a:rPr lang="en-US" altLang="en-US" dirty="0" smtClean="0">
                <a:solidFill>
                  <a:srgbClr val="000000"/>
                </a:solidFill>
              </a:rPr>
              <a:t>, so only </a:t>
            </a:r>
            <a:r>
              <a:rPr lang="en-US" altLang="en-US" i="1" dirty="0" smtClean="0">
                <a:solidFill>
                  <a:srgbClr val="000000"/>
                </a:solidFill>
              </a:rPr>
              <a:t>nine</a:t>
            </a:r>
            <a:r>
              <a:rPr lang="en-US" altLang="en-US" dirty="0" smtClean="0">
                <a:solidFill>
                  <a:srgbClr val="000000"/>
                </a:solidFill>
              </a:rPr>
              <a:t> passes of the array are needed to sort the array, even though there are </a:t>
            </a:r>
            <a:r>
              <a:rPr lang="en-US" altLang="en-US" i="1" dirty="0" smtClean="0">
                <a:solidFill>
                  <a:srgbClr val="000000"/>
                </a:solidFill>
              </a:rPr>
              <a:t>ten</a:t>
            </a:r>
            <a:r>
              <a:rPr lang="en-US" altLang="en-US" dirty="0" smtClean="0">
                <a:solidFill>
                  <a:srgbClr val="000000"/>
                </a:solidFill>
              </a:rPr>
              <a:t> elements.</a:t>
            </a:r>
          </a:p>
          <a:p>
            <a:pPr eaLnBrk="1" hangingPunct="1"/>
            <a:r>
              <a:rPr lang="en-US" altLang="en-US" dirty="0" smtClean="0">
                <a:solidFill>
                  <a:srgbClr val="000000"/>
                </a:solidFill>
              </a:rPr>
              <a:t>The sorting is performed by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loops. </a:t>
            </a:r>
          </a:p>
        </p:txBody>
      </p:sp>
      <p:sp>
        <p:nvSpPr>
          <p:cNvPr id="1198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107</a:t>
            </a:fld>
            <a:endParaRPr lang="en-US" altLang="en-US" dirty="0"/>
          </a:p>
        </p:txBody>
      </p:sp>
    </p:spTree>
    <p:extLst>
      <p:ext uri="{BB962C8B-B14F-4D97-AF65-F5344CB8AC3E}">
        <p14:creationId xmlns:p14="http://schemas.microsoft.com/office/powerpoint/2010/main" val="215306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1859" name="Text Placeholder 2"/>
          <p:cNvSpPr>
            <a:spLocks noGrp="1"/>
          </p:cNvSpPr>
          <p:nvPr>
            <p:ph type="body" idx="1"/>
          </p:nvPr>
        </p:nvSpPr>
        <p:spPr/>
        <p:txBody>
          <a:bodyPr>
            <a:normAutofit/>
          </a:bodyPr>
          <a:lstStyle/>
          <a:p>
            <a:pPr eaLnBrk="1" hangingPunct="1"/>
            <a:r>
              <a:rPr lang="en-US" altLang="en-US" dirty="0" smtClean="0">
                <a:solidFill>
                  <a:srgbClr val="000000"/>
                </a:solidFill>
              </a:rPr>
              <a:t>If a swap is necessary, it’s performed by the three assignments</a:t>
            </a:r>
          </a:p>
          <a:p>
            <a:pPr lvl="2" eaLnBrk="1" hangingPunct="1"/>
            <a:r>
              <a:rPr lang="en-US" altLang="en-US" dirty="0" smtClean="0">
                <a:solidFill>
                  <a:srgbClr val="000000"/>
                </a:solidFill>
                <a:latin typeface="Consolas" panose="020B0609020204030204" pitchFamily="49" charset="0"/>
              </a:rPr>
              <a:t>hold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hold;</a:t>
            </a:r>
          </a:p>
          <a:p>
            <a:pPr eaLnBrk="1" hangingPunct="1">
              <a:buFont typeface="Wingdings 3" panose="05040102010807070707" pitchFamily="18" charset="2"/>
              <a:buNone/>
            </a:pPr>
            <a:r>
              <a:rPr lang="en-US" altLang="en-US" dirty="0" smtClean="0">
                <a:solidFill>
                  <a:srgbClr val="000000"/>
                </a:solidFill>
              </a:rPr>
              <a:t>	where the extra variable </a:t>
            </a:r>
            <a:r>
              <a:rPr lang="en-US" altLang="en-US" dirty="0" smtClean="0">
                <a:solidFill>
                  <a:srgbClr val="000000"/>
                </a:solidFill>
                <a:latin typeface="Consolas" panose="020B0609020204030204" pitchFamily="49" charset="0"/>
              </a:rPr>
              <a:t>hold</a:t>
            </a:r>
            <a:r>
              <a:rPr lang="en-US" altLang="en-US" dirty="0" smtClean="0">
                <a:solidFill>
                  <a:srgbClr val="000000"/>
                </a:solidFill>
              </a:rPr>
              <a:t> temporarily stores one of the two values being swapped. </a:t>
            </a:r>
          </a:p>
          <a:p>
            <a:pPr eaLnBrk="1" hangingPunct="1"/>
            <a:r>
              <a:rPr lang="en-US" altLang="en-US" dirty="0" smtClean="0">
                <a:solidFill>
                  <a:srgbClr val="000000"/>
                </a:solidFill>
              </a:rPr>
              <a:t>The swap cannot be performed with only the two assignments</a:t>
            </a:r>
          </a:p>
          <a:p>
            <a:pPr lvl="2" eaLnBrk="1" hangingPunct="1"/>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a:t>
            </a:r>
          </a:p>
        </p:txBody>
      </p:sp>
      <p:sp>
        <p:nvSpPr>
          <p:cNvPr id="1208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108</a:t>
            </a:fld>
            <a:endParaRPr lang="en-US" altLang="en-US" dirty="0"/>
          </a:p>
        </p:txBody>
      </p:sp>
    </p:spTree>
    <p:extLst>
      <p:ext uri="{BB962C8B-B14F-4D97-AF65-F5344CB8AC3E}">
        <p14:creationId xmlns:p14="http://schemas.microsoft.com/office/powerpoint/2010/main" val="835386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2883" name="Text Placeholder 2"/>
          <p:cNvSpPr>
            <a:spLocks noGrp="1"/>
          </p:cNvSpPr>
          <p:nvPr>
            <p:ph type="body" idx="1"/>
          </p:nvPr>
        </p:nvSpPr>
        <p:spPr/>
        <p:txBody>
          <a:bodyPr/>
          <a:lstStyle/>
          <a:p>
            <a:pPr eaLnBrk="1" hangingPunct="1">
              <a:lnSpc>
                <a:spcPct val="90000"/>
              </a:lnSpc>
            </a:pPr>
            <a:r>
              <a:rPr lang="en-US" altLang="en-US" sz="2300" dirty="0">
                <a:solidFill>
                  <a:srgbClr val="000000"/>
                </a:solidFill>
              </a:rPr>
              <a:t>If, for example,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latin typeface="Consolas" panose="020B0609020204030204" pitchFamily="49" charset="0"/>
              </a:rPr>
              <a:t>]</a:t>
            </a:r>
            <a:r>
              <a:rPr lang="en-US" altLang="en-US" sz="2300" dirty="0">
                <a:solidFill>
                  <a:srgbClr val="000000"/>
                </a:solidFill>
              </a:rPr>
              <a:t> is </a:t>
            </a:r>
            <a:r>
              <a:rPr lang="en-US" altLang="en-US" sz="2300" dirty="0">
                <a:solidFill>
                  <a:srgbClr val="000000"/>
                </a:solidFill>
                <a:latin typeface="Consolas" panose="020B0609020204030204" pitchFamily="49" charset="0"/>
              </a:rPr>
              <a:t>7</a:t>
            </a:r>
            <a:r>
              <a:rPr lang="en-US" altLang="en-US" sz="2300" dirty="0">
                <a:solidFill>
                  <a:srgbClr val="000000"/>
                </a:solidFill>
              </a:rPr>
              <a:t> and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rPr>
              <a:t> </a:t>
            </a:r>
            <a:r>
              <a:rPr lang="en-US" altLang="en-US" sz="2300" dirty="0">
                <a:solidFill>
                  <a:srgbClr val="000000"/>
                </a:solidFill>
                <a:latin typeface="Consolas" panose="020B0609020204030204" pitchFamily="49" charset="0"/>
              </a:rPr>
              <a:t>+</a:t>
            </a:r>
            <a:r>
              <a:rPr lang="en-US" altLang="en-US" sz="2300" dirty="0">
                <a:solidFill>
                  <a:srgbClr val="000000"/>
                </a:solidFill>
              </a:rPr>
              <a:t> </a:t>
            </a:r>
            <a:r>
              <a:rPr lang="en-US" altLang="en-US" sz="2300" dirty="0">
                <a:solidFill>
                  <a:srgbClr val="000000"/>
                </a:solidFill>
                <a:latin typeface="Consolas" panose="020B0609020204030204" pitchFamily="49" charset="0"/>
              </a:rPr>
              <a:t>1]</a:t>
            </a:r>
            <a:r>
              <a:rPr lang="en-US" altLang="en-US" sz="2300" dirty="0">
                <a:solidFill>
                  <a:srgbClr val="000000"/>
                </a:solidFill>
              </a:rPr>
              <a:t> is </a:t>
            </a:r>
            <a:r>
              <a:rPr lang="en-US" altLang="en-US" sz="2300" dirty="0">
                <a:solidFill>
                  <a:srgbClr val="000000"/>
                </a:solidFill>
                <a:latin typeface="Consolas" panose="020B0609020204030204" pitchFamily="49" charset="0"/>
              </a:rPr>
              <a:t>5</a:t>
            </a:r>
            <a:r>
              <a:rPr lang="en-US" altLang="en-US" sz="2300" dirty="0">
                <a:solidFill>
                  <a:srgbClr val="000000"/>
                </a:solidFill>
              </a:rPr>
              <a:t>, after the first assignment both values will be </a:t>
            </a:r>
            <a:r>
              <a:rPr lang="en-US" altLang="en-US" sz="2300" dirty="0">
                <a:solidFill>
                  <a:srgbClr val="000000"/>
                </a:solidFill>
                <a:latin typeface="Consolas" panose="020B0609020204030204" pitchFamily="49" charset="0"/>
              </a:rPr>
              <a:t>5</a:t>
            </a:r>
            <a:r>
              <a:rPr lang="en-US" altLang="en-US" sz="2300" dirty="0">
                <a:solidFill>
                  <a:srgbClr val="000000"/>
                </a:solidFill>
              </a:rPr>
              <a:t> and the value </a:t>
            </a:r>
            <a:r>
              <a:rPr lang="en-US" altLang="en-US" sz="2300" dirty="0">
                <a:solidFill>
                  <a:srgbClr val="000000"/>
                </a:solidFill>
                <a:latin typeface="Consolas" panose="020B0609020204030204" pitchFamily="49" charset="0"/>
              </a:rPr>
              <a:t>7</a:t>
            </a:r>
            <a:r>
              <a:rPr lang="en-US" altLang="en-US" sz="2300" dirty="0">
                <a:solidFill>
                  <a:srgbClr val="000000"/>
                </a:solidFill>
              </a:rPr>
              <a:t> will be lost—hence the need for the extra variable </a:t>
            </a:r>
            <a:r>
              <a:rPr lang="en-US" altLang="en-US" sz="2300" dirty="0">
                <a:solidFill>
                  <a:srgbClr val="000000"/>
                </a:solidFill>
                <a:latin typeface="Consolas" panose="020B0609020204030204" pitchFamily="49" charset="0"/>
              </a:rPr>
              <a:t>hold</a:t>
            </a:r>
            <a:r>
              <a:rPr lang="en-US" altLang="en-US" sz="2300" dirty="0">
                <a:solidFill>
                  <a:srgbClr val="000000"/>
                </a:solidFill>
              </a:rPr>
              <a:t>.</a:t>
            </a:r>
          </a:p>
          <a:p>
            <a:pPr eaLnBrk="1" hangingPunct="1">
              <a:lnSpc>
                <a:spcPct val="90000"/>
              </a:lnSpc>
            </a:pPr>
            <a:r>
              <a:rPr lang="en-US" altLang="en-US" sz="2300" dirty="0">
                <a:solidFill>
                  <a:srgbClr val="000000"/>
                </a:solidFill>
              </a:rPr>
              <a:t>The chief virtue of the bubble sort is that it’s easy to program. </a:t>
            </a:r>
          </a:p>
          <a:p>
            <a:pPr eaLnBrk="1" hangingPunct="1">
              <a:lnSpc>
                <a:spcPct val="90000"/>
              </a:lnSpc>
            </a:pPr>
            <a:r>
              <a:rPr lang="en-US" altLang="en-US" sz="2300" dirty="0">
                <a:solidFill>
                  <a:srgbClr val="000000"/>
                </a:solidFill>
              </a:rPr>
              <a:t>However, it runs slowly because every exchange moves an element only one position closer to its final destination. </a:t>
            </a:r>
          </a:p>
          <a:p>
            <a:pPr eaLnBrk="1" hangingPunct="1">
              <a:lnSpc>
                <a:spcPct val="90000"/>
              </a:lnSpc>
            </a:pPr>
            <a:r>
              <a:rPr lang="en-US" altLang="en-US" sz="2300" dirty="0">
                <a:solidFill>
                  <a:srgbClr val="000000"/>
                </a:solidFill>
              </a:rPr>
              <a:t>This becomes apparent when sorting large arrays. </a:t>
            </a:r>
          </a:p>
          <a:p>
            <a:pPr eaLnBrk="1" hangingPunct="1">
              <a:lnSpc>
                <a:spcPct val="90000"/>
              </a:lnSpc>
            </a:pPr>
            <a:r>
              <a:rPr lang="en-US" altLang="en-US" sz="2300" dirty="0">
                <a:solidFill>
                  <a:srgbClr val="000000"/>
                </a:solidFill>
              </a:rPr>
              <a:t>In the exercises, we’ll develop more efficient versions of the bubble sort. </a:t>
            </a:r>
          </a:p>
          <a:p>
            <a:pPr eaLnBrk="1" hangingPunct="1">
              <a:lnSpc>
                <a:spcPct val="90000"/>
              </a:lnSpc>
            </a:pPr>
            <a:r>
              <a:rPr lang="en-US" altLang="en-US" sz="2300" dirty="0">
                <a:solidFill>
                  <a:srgbClr val="000000"/>
                </a:solidFill>
              </a:rPr>
              <a:t>Far more efficient sorts than the bubble sort have been developed. </a:t>
            </a:r>
          </a:p>
        </p:txBody>
      </p:sp>
      <p:sp>
        <p:nvSpPr>
          <p:cNvPr id="1218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109</a:t>
            </a:fld>
            <a:endParaRPr lang="en-US" altLang="en-US" dirty="0"/>
          </a:p>
        </p:txBody>
      </p:sp>
    </p:spTree>
    <p:extLst>
      <p:ext uri="{BB962C8B-B14F-4D97-AF65-F5344CB8AC3E}">
        <p14:creationId xmlns:p14="http://schemas.microsoft.com/office/powerpoint/2010/main" val="92516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9459" name="Text Placeholder 2"/>
          <p:cNvSpPr>
            <a:spLocks noGrp="1"/>
          </p:cNvSpPr>
          <p:nvPr>
            <p:ph type="body" idx="1"/>
          </p:nvPr>
        </p:nvSpPr>
        <p:spPr/>
        <p:txBody>
          <a:bodyPr>
            <a:normAutofit/>
          </a:bodyPr>
          <a:lstStyle/>
          <a:p>
            <a:pPr eaLnBrk="1" hangingPunct="1"/>
            <a:r>
              <a:rPr lang="en-US" altLang="en-US" dirty="0" smtClean="0">
                <a:solidFill>
                  <a:srgbClr val="000000"/>
                </a:solidFill>
              </a:rPr>
              <a:t>The brackets used to enclose the index of an array are actually considered to be an operator in C. </a:t>
            </a:r>
          </a:p>
          <a:p>
            <a:pPr eaLnBrk="1" hangingPunct="1"/>
            <a:r>
              <a:rPr lang="en-US" altLang="en-US" dirty="0" smtClean="0">
                <a:solidFill>
                  <a:srgbClr val="000000"/>
                </a:solidFill>
              </a:rPr>
              <a:t>They have the same level of precedence as the function call operator (i.e., the parentheses that are placed after a function name to call that function). </a:t>
            </a:r>
          </a:p>
          <a:p>
            <a:pPr eaLnBrk="1" hangingPunct="1"/>
            <a:r>
              <a:rPr lang="en-US" altLang="en-US" dirty="0" smtClean="0">
                <a:solidFill>
                  <a:srgbClr val="000000"/>
                </a:solidFill>
              </a:rPr>
              <a:t>Figure 6.2 shows the precedence and associativity of the operators introduced to this point in the text. </a:t>
            </a:r>
          </a:p>
        </p:txBody>
      </p:sp>
      <p:sp>
        <p:nvSpPr>
          <p:cNvPr id="204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11</a:t>
            </a:fld>
            <a:endParaRPr lang="en-US" altLang="en-US" dirty="0"/>
          </a:p>
        </p:txBody>
      </p:sp>
    </p:spTree>
    <p:extLst>
      <p:ext uri="{BB962C8B-B14F-4D97-AF65-F5344CB8AC3E}">
        <p14:creationId xmlns:p14="http://schemas.microsoft.com/office/powerpoint/2010/main" val="878704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1239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Computers are commonly used for </a:t>
            </a:r>
            <a:r>
              <a:rPr lang="en-US" altLang="en-US" sz="2500" dirty="0">
                <a:solidFill>
                  <a:srgbClr val="0000FF"/>
                </a:solidFill>
              </a:rPr>
              <a:t>survey data analysis</a:t>
            </a:r>
            <a:r>
              <a:rPr lang="en-US" altLang="en-US" sz="2500" dirty="0">
                <a:solidFill>
                  <a:srgbClr val="000000"/>
                </a:solidFill>
              </a:rPr>
              <a:t> to compile and analyze the results of surveys and opinion polls. </a:t>
            </a:r>
          </a:p>
          <a:p>
            <a:pPr eaLnBrk="1" hangingPunct="1">
              <a:lnSpc>
                <a:spcPct val="90000"/>
              </a:lnSpc>
            </a:pPr>
            <a:r>
              <a:rPr lang="en-US" altLang="en-US" sz="2500" dirty="0">
                <a:solidFill>
                  <a:srgbClr val="000000"/>
                </a:solidFill>
              </a:rPr>
              <a:t>Figure 6.16 uses array </a:t>
            </a:r>
            <a:r>
              <a:rPr lang="en-US" altLang="en-US" sz="2500" dirty="0">
                <a:solidFill>
                  <a:srgbClr val="000000"/>
                </a:solidFill>
                <a:latin typeface="Consolas" panose="020B0609020204030204" pitchFamily="49" charset="0"/>
              </a:rPr>
              <a:t>response</a:t>
            </a:r>
            <a:r>
              <a:rPr lang="en-US" altLang="en-US" sz="2500" dirty="0">
                <a:solidFill>
                  <a:srgbClr val="000000"/>
                </a:solidFill>
              </a:rPr>
              <a:t> initialized with 99 responses to a survey. </a:t>
            </a:r>
          </a:p>
          <a:p>
            <a:pPr eaLnBrk="1" hangingPunct="1">
              <a:lnSpc>
                <a:spcPct val="90000"/>
              </a:lnSpc>
            </a:pPr>
            <a:r>
              <a:rPr lang="en-US" altLang="en-US" sz="2500" dirty="0">
                <a:solidFill>
                  <a:srgbClr val="000000"/>
                </a:solidFill>
              </a:rPr>
              <a:t>Each response is a number from 1 to 9. </a:t>
            </a:r>
          </a:p>
          <a:p>
            <a:pPr eaLnBrk="1" hangingPunct="1">
              <a:lnSpc>
                <a:spcPct val="90000"/>
              </a:lnSpc>
            </a:pPr>
            <a:r>
              <a:rPr lang="en-US" altLang="en-US" sz="2500" dirty="0">
                <a:solidFill>
                  <a:srgbClr val="000000"/>
                </a:solidFill>
              </a:rPr>
              <a:t>The program computes the mean, median and mode of the 99 values.</a:t>
            </a:r>
          </a:p>
          <a:p>
            <a:pPr eaLnBrk="1" hangingPunct="1">
              <a:lnSpc>
                <a:spcPct val="90000"/>
              </a:lnSpc>
            </a:pPr>
            <a:r>
              <a:rPr lang="en-US" altLang="en-US" sz="2500" dirty="0">
                <a:solidFill>
                  <a:srgbClr val="000000"/>
                </a:solidFill>
              </a:rPr>
              <a:t>Figure 6.17 contains a sample run of this program. </a:t>
            </a:r>
          </a:p>
          <a:p>
            <a:pPr eaLnBrk="1" hangingPunct="1">
              <a:lnSpc>
                <a:spcPct val="90000"/>
              </a:lnSpc>
            </a:pPr>
            <a:r>
              <a:rPr lang="en-US" altLang="en-US" sz="2500" dirty="0">
                <a:solidFill>
                  <a:srgbClr val="000000"/>
                </a:solidFill>
              </a:rPr>
              <a:t>This example includes most of the common manipulations usually required in array problems, including passing arrays to functions.</a:t>
            </a:r>
          </a:p>
        </p:txBody>
      </p:sp>
      <p:sp>
        <p:nvSpPr>
          <p:cNvPr id="1228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110</a:t>
            </a:fld>
            <a:endParaRPr lang="en-US" altLang="en-US" dirty="0"/>
          </a:p>
        </p:txBody>
      </p:sp>
    </p:spTree>
    <p:extLst>
      <p:ext uri="{BB962C8B-B14F-4D97-AF65-F5344CB8AC3E}">
        <p14:creationId xmlns:p14="http://schemas.microsoft.com/office/powerpoint/2010/main" val="29702633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4454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111</a:t>
            </a:fld>
            <a:endParaRPr lang="en-US"/>
          </a:p>
        </p:txBody>
      </p:sp>
    </p:spTree>
    <p:extLst>
      <p:ext uri="{BB962C8B-B14F-4D97-AF65-F5344CB8AC3E}">
        <p14:creationId xmlns:p14="http://schemas.microsoft.com/office/powerpoint/2010/main" val="41105498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9902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112</a:t>
            </a:fld>
            <a:endParaRPr lang="en-US"/>
          </a:p>
        </p:txBody>
      </p:sp>
    </p:spTree>
    <p:extLst>
      <p:ext uri="{BB962C8B-B14F-4D97-AF65-F5344CB8AC3E}">
        <p14:creationId xmlns:p14="http://schemas.microsoft.com/office/powerpoint/2010/main" val="3676587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1147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113</a:t>
            </a:fld>
            <a:endParaRPr lang="en-US"/>
          </a:p>
        </p:txBody>
      </p:sp>
    </p:spTree>
    <p:extLst>
      <p:ext uri="{BB962C8B-B14F-4D97-AF65-F5344CB8AC3E}">
        <p14:creationId xmlns:p14="http://schemas.microsoft.com/office/powerpoint/2010/main" val="34508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1651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114</a:t>
            </a:fld>
            <a:endParaRPr lang="en-US"/>
          </a:p>
        </p:txBody>
      </p:sp>
    </p:spTree>
    <p:extLst>
      <p:ext uri="{BB962C8B-B14F-4D97-AF65-F5344CB8AC3E}">
        <p14:creationId xmlns:p14="http://schemas.microsoft.com/office/powerpoint/2010/main" val="2244801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1887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115</a:t>
            </a:fld>
            <a:endParaRPr lang="en-US"/>
          </a:p>
        </p:txBody>
      </p:sp>
    </p:spTree>
    <p:extLst>
      <p:ext uri="{BB962C8B-B14F-4D97-AF65-F5344CB8AC3E}">
        <p14:creationId xmlns:p14="http://schemas.microsoft.com/office/powerpoint/2010/main" val="736283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3871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116</a:t>
            </a:fld>
            <a:endParaRPr lang="en-US"/>
          </a:p>
        </p:txBody>
      </p:sp>
    </p:spTree>
    <p:extLst>
      <p:ext uri="{BB962C8B-B14F-4D97-AF65-F5344CB8AC3E}">
        <p14:creationId xmlns:p14="http://schemas.microsoft.com/office/powerpoint/2010/main" val="28649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06426"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117</a:t>
            </a:fld>
            <a:endParaRPr lang="en-US"/>
          </a:p>
        </p:txBody>
      </p:sp>
    </p:spTree>
    <p:extLst>
      <p:ext uri="{BB962C8B-B14F-4D97-AF65-F5344CB8AC3E}">
        <p14:creationId xmlns:p14="http://schemas.microsoft.com/office/powerpoint/2010/main" val="32512356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118</a:t>
            </a:fld>
            <a:endParaRPr lang="en-US"/>
          </a:p>
        </p:txBody>
      </p:sp>
    </p:spTree>
    <p:extLst>
      <p:ext uri="{BB962C8B-B14F-4D97-AF65-F5344CB8AC3E}">
        <p14:creationId xmlns:p14="http://schemas.microsoft.com/office/powerpoint/2010/main" val="565922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119</a:t>
            </a:fld>
            <a:endParaRPr lang="en-US"/>
          </a:p>
        </p:txBody>
      </p:sp>
    </p:spTree>
    <p:extLst>
      <p:ext uri="{BB962C8B-B14F-4D97-AF65-F5344CB8AC3E}">
        <p14:creationId xmlns:p14="http://schemas.microsoft.com/office/powerpoint/2010/main" val="300357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673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a:t>
            </a:fld>
            <a:endParaRPr lang="en-US"/>
          </a:p>
        </p:txBody>
      </p:sp>
    </p:spTree>
    <p:extLst>
      <p:ext uri="{BB962C8B-B14F-4D97-AF65-F5344CB8AC3E}">
        <p14:creationId xmlns:p14="http://schemas.microsoft.com/office/powerpoint/2010/main" val="2024529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4454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120</a:t>
            </a:fld>
            <a:endParaRPr lang="en-US"/>
          </a:p>
        </p:txBody>
      </p:sp>
    </p:spTree>
    <p:extLst>
      <p:ext uri="{BB962C8B-B14F-4D97-AF65-F5344CB8AC3E}">
        <p14:creationId xmlns:p14="http://schemas.microsoft.com/office/powerpoint/2010/main" val="1395809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1786"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121</a:t>
            </a:fld>
            <a:endParaRPr lang="en-US"/>
          </a:p>
        </p:txBody>
      </p:sp>
    </p:spTree>
    <p:extLst>
      <p:ext uri="{BB962C8B-B14F-4D97-AF65-F5344CB8AC3E}">
        <p14:creationId xmlns:p14="http://schemas.microsoft.com/office/powerpoint/2010/main" val="7099475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3" name="Text Placeholder 2"/>
          <p:cNvSpPr>
            <a:spLocks noGrp="1"/>
          </p:cNvSpPr>
          <p:nvPr>
            <p:ph type="body" idx="1"/>
          </p:nvPr>
        </p:nvSpPr>
        <p:spPr/>
        <p:txBody>
          <a:bodyPr>
            <a:normAutofit/>
          </a:bodyPr>
          <a:lstStyle/>
          <a:p>
            <a:pPr marL="109537" indent="0">
              <a:buNone/>
              <a:defRPr/>
            </a:pPr>
            <a:r>
              <a:rPr lang="en-US" sz="2500" b="1" i="1" dirty="0">
                <a:solidFill>
                  <a:srgbClr val="000000"/>
                </a:solidFill>
              </a:rPr>
              <a:t>Mean</a:t>
            </a:r>
          </a:p>
          <a:p>
            <a:pPr eaLnBrk="1" hangingPunct="1">
              <a:lnSpc>
                <a:spcPct val="90000"/>
              </a:lnSpc>
              <a:defRPr/>
            </a:pPr>
            <a:r>
              <a:rPr lang="en-US" sz="2500" dirty="0">
                <a:solidFill>
                  <a:srgbClr val="000000"/>
                </a:solidFill>
              </a:rPr>
              <a:t>The </a:t>
            </a:r>
            <a:r>
              <a:rPr lang="en-US" sz="2500" i="1" dirty="0">
                <a:solidFill>
                  <a:srgbClr val="000000"/>
                </a:solidFill>
              </a:rPr>
              <a:t>mean</a:t>
            </a:r>
            <a:r>
              <a:rPr lang="en-US" sz="2500" dirty="0">
                <a:solidFill>
                  <a:srgbClr val="000000"/>
                </a:solidFill>
              </a:rPr>
              <a:t> is the arithmetic average of the 99 values.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mean</a:t>
            </a:r>
            <a:r>
              <a:rPr lang="en-US" sz="2500" dirty="0">
                <a:solidFill>
                  <a:srgbClr val="000000"/>
                </a:solidFill>
              </a:rPr>
              <a:t> (Fig. </a:t>
            </a:r>
            <a:r>
              <a:rPr lang="en-US" sz="2500" dirty="0" smtClean="0">
                <a:solidFill>
                  <a:srgbClr val="000000"/>
                </a:solidFill>
              </a:rPr>
              <a:t>6.16) </a:t>
            </a:r>
            <a:r>
              <a:rPr lang="en-US" sz="2500" dirty="0">
                <a:solidFill>
                  <a:srgbClr val="000000"/>
                </a:solidFill>
              </a:rPr>
              <a:t>computes the mean by totaling the 99 elements and dividing the result by 99.</a:t>
            </a:r>
          </a:p>
          <a:p>
            <a:pPr marL="109537" indent="0">
              <a:buNone/>
              <a:defRPr/>
            </a:pPr>
            <a:r>
              <a:rPr lang="en-US" sz="2500" b="1" i="1" dirty="0">
                <a:solidFill>
                  <a:srgbClr val="000000"/>
                </a:solidFill>
              </a:rPr>
              <a:t>Median</a:t>
            </a:r>
          </a:p>
          <a:p>
            <a:pPr eaLnBrk="1" hangingPunct="1">
              <a:lnSpc>
                <a:spcPct val="90000"/>
              </a:lnSpc>
              <a:defRPr/>
            </a:pPr>
            <a:r>
              <a:rPr lang="en-US" sz="2500" dirty="0">
                <a:solidFill>
                  <a:srgbClr val="000000"/>
                </a:solidFill>
              </a:rPr>
              <a:t>The median is the “</a:t>
            </a:r>
            <a:r>
              <a:rPr lang="en-US" sz="2500" i="1" dirty="0">
                <a:solidFill>
                  <a:srgbClr val="000000"/>
                </a:solidFill>
              </a:rPr>
              <a:t>middle</a:t>
            </a:r>
            <a:r>
              <a:rPr lang="en-US" sz="2500" dirty="0">
                <a:solidFill>
                  <a:srgbClr val="000000"/>
                </a:solidFill>
              </a:rPr>
              <a:t> value.”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median</a:t>
            </a:r>
            <a:r>
              <a:rPr lang="en-US" sz="2500" dirty="0">
                <a:solidFill>
                  <a:srgbClr val="000000"/>
                </a:solidFill>
              </a:rPr>
              <a:t> </a:t>
            </a:r>
            <a:r>
              <a:rPr lang="en-US" sz="2500" dirty="0" smtClean="0">
                <a:solidFill>
                  <a:srgbClr val="000000"/>
                </a:solidFill>
              </a:rPr>
              <a:t>determines </a:t>
            </a:r>
            <a:r>
              <a:rPr lang="en-US" sz="2500" dirty="0">
                <a:solidFill>
                  <a:srgbClr val="000000"/>
                </a:solidFill>
              </a:rPr>
              <a:t>the median by calling function </a:t>
            </a:r>
            <a:r>
              <a:rPr lang="en-US" sz="2500" dirty="0" err="1">
                <a:solidFill>
                  <a:srgbClr val="000000"/>
                </a:solidFill>
                <a:latin typeface="Consolas" panose="020B0609020204030204" pitchFamily="49" charset="0"/>
              </a:rPr>
              <a:t>bubbleSort</a:t>
            </a:r>
            <a:r>
              <a:rPr lang="en-US" sz="2500" dirty="0">
                <a:solidFill>
                  <a:srgbClr val="000000"/>
                </a:solidFill>
              </a:rPr>
              <a:t> </a:t>
            </a:r>
            <a:r>
              <a:rPr lang="en-US" sz="2500" dirty="0" smtClean="0">
                <a:solidFill>
                  <a:srgbClr val="000000"/>
                </a:solidFill>
              </a:rPr>
              <a:t>to </a:t>
            </a:r>
            <a:r>
              <a:rPr lang="en-US" sz="2500" dirty="0">
                <a:solidFill>
                  <a:srgbClr val="000000"/>
                </a:solidFill>
              </a:rPr>
              <a:t>sort the array of responses into ascending order, then picking </a:t>
            </a:r>
            <a:r>
              <a:rPr lang="en-US" sz="2500" dirty="0">
                <a:solidFill>
                  <a:srgbClr val="000000"/>
                </a:solidFill>
                <a:latin typeface="Consolas" panose="020B0609020204030204" pitchFamily="49" charset="0"/>
              </a:rPr>
              <a:t>answer[SIZE</a:t>
            </a:r>
            <a:r>
              <a:rPr lang="en-US" sz="2500" dirty="0">
                <a:solidFill>
                  <a:srgbClr val="000000"/>
                </a:solidFill>
              </a:rPr>
              <a:t> </a:t>
            </a:r>
            <a:r>
              <a:rPr lang="en-US" sz="2500" dirty="0">
                <a:solidFill>
                  <a:srgbClr val="000000"/>
                </a:solidFill>
                <a:latin typeface="Consolas" panose="020B0609020204030204" pitchFamily="49" charset="0"/>
              </a:rPr>
              <a:t>/</a:t>
            </a:r>
            <a:r>
              <a:rPr lang="en-US" sz="2500" dirty="0">
                <a:solidFill>
                  <a:srgbClr val="000000"/>
                </a:solidFill>
              </a:rPr>
              <a:t> </a:t>
            </a:r>
            <a:r>
              <a:rPr lang="en-US" sz="2500" dirty="0">
                <a:solidFill>
                  <a:srgbClr val="000000"/>
                </a:solidFill>
                <a:latin typeface="Consolas" panose="020B0609020204030204" pitchFamily="49" charset="0"/>
              </a:rPr>
              <a:t>2]</a:t>
            </a:r>
            <a:r>
              <a:rPr lang="en-US" sz="2500" dirty="0">
                <a:solidFill>
                  <a:srgbClr val="000000"/>
                </a:solidFill>
              </a:rPr>
              <a:t> (the middle element) of the sorted array. </a:t>
            </a:r>
          </a:p>
          <a:p>
            <a:pPr eaLnBrk="1" hangingPunct="1">
              <a:lnSpc>
                <a:spcPct val="90000"/>
              </a:lnSpc>
              <a:defRPr/>
            </a:pPr>
            <a:endParaRPr lang="en-US" sz="2500" dirty="0">
              <a:solidFill>
                <a:srgbClr val="000000"/>
              </a:solidFill>
            </a:endParaRPr>
          </a:p>
        </p:txBody>
      </p:sp>
      <p:sp>
        <p:nvSpPr>
          <p:cNvPr id="1228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122</a:t>
            </a:fld>
            <a:endParaRPr lang="en-US" altLang="en-US" dirty="0"/>
          </a:p>
        </p:txBody>
      </p:sp>
    </p:spTree>
    <p:extLst>
      <p:ext uri="{BB962C8B-B14F-4D97-AF65-F5344CB8AC3E}">
        <p14:creationId xmlns:p14="http://schemas.microsoft.com/office/powerpoint/2010/main" val="42630605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382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the number of elements is even, the median should be calculated as the mean of the two middle elements.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median</a:t>
            </a:r>
            <a:r>
              <a:rPr lang="en-US" altLang="en-US" sz="2500" dirty="0">
                <a:solidFill>
                  <a:srgbClr val="000000"/>
                </a:solidFill>
              </a:rPr>
              <a:t> does not currently provide this capability. </a:t>
            </a: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is </a:t>
            </a:r>
            <a:r>
              <a:rPr lang="en-US" altLang="en-US" sz="2500" dirty="0">
                <a:solidFill>
                  <a:srgbClr val="000000"/>
                </a:solidFill>
              </a:rPr>
              <a:t>called to output the </a:t>
            </a:r>
            <a:r>
              <a:rPr lang="en-US" altLang="en-US" sz="2500" dirty="0">
                <a:solidFill>
                  <a:srgbClr val="000000"/>
                </a:solidFill>
                <a:latin typeface="Consolas" panose="020B0609020204030204" pitchFamily="49" charset="0"/>
              </a:rPr>
              <a:t>response</a:t>
            </a:r>
            <a:r>
              <a:rPr lang="en-US" altLang="en-US" sz="2500" dirty="0">
                <a:solidFill>
                  <a:srgbClr val="000000"/>
                </a:solidFill>
              </a:rPr>
              <a:t> array.</a:t>
            </a:r>
          </a:p>
        </p:txBody>
      </p:sp>
      <p:sp>
        <p:nvSpPr>
          <p:cNvPr id="1239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123</a:t>
            </a:fld>
            <a:endParaRPr lang="en-US" altLang="en-US" dirty="0"/>
          </a:p>
        </p:txBody>
      </p:sp>
    </p:spTree>
    <p:extLst>
      <p:ext uri="{BB962C8B-B14F-4D97-AF65-F5344CB8AC3E}">
        <p14:creationId xmlns:p14="http://schemas.microsoft.com/office/powerpoint/2010/main" val="3289649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24931" name="Text Placeholder 2"/>
          <p:cNvSpPr>
            <a:spLocks noGrp="1"/>
          </p:cNvSpPr>
          <p:nvPr>
            <p:ph type="body" idx="1"/>
          </p:nvPr>
        </p:nvSpPr>
        <p:spPr/>
        <p:txBody>
          <a:bodyPr>
            <a:normAutofit/>
          </a:bodyPr>
          <a:lstStyle/>
          <a:p>
            <a:pPr marL="109537" indent="0">
              <a:lnSpc>
                <a:spcPct val="80000"/>
              </a:lnSpc>
              <a:buNone/>
              <a:defRPr/>
            </a:pPr>
            <a:r>
              <a:rPr lang="en-US" b="1" i="1" dirty="0">
                <a:solidFill>
                  <a:srgbClr val="000000"/>
                </a:solidFill>
              </a:rPr>
              <a:t>Mode</a:t>
            </a:r>
          </a:p>
          <a:p>
            <a:pPr eaLnBrk="1" hangingPunct="1">
              <a:lnSpc>
                <a:spcPct val="80000"/>
              </a:lnSpc>
              <a:defRPr/>
            </a:pPr>
            <a:r>
              <a:rPr lang="en-US" dirty="0">
                <a:solidFill>
                  <a:srgbClr val="000000"/>
                </a:solidFill>
              </a:rPr>
              <a:t>The </a:t>
            </a:r>
            <a:r>
              <a:rPr lang="en-US" i="1" dirty="0">
                <a:solidFill>
                  <a:srgbClr val="000000"/>
                </a:solidFill>
              </a:rPr>
              <a:t>mode</a:t>
            </a:r>
            <a:r>
              <a:rPr lang="en-US" dirty="0">
                <a:solidFill>
                  <a:srgbClr val="000000"/>
                </a:solidFill>
              </a:rPr>
              <a:t> is the </a:t>
            </a:r>
            <a:r>
              <a:rPr lang="en-US" i="1" dirty="0">
                <a:solidFill>
                  <a:srgbClr val="000000"/>
                </a:solidFill>
              </a:rPr>
              <a:t>value that occurs most frequently </a:t>
            </a:r>
            <a:r>
              <a:rPr lang="en-US" dirty="0">
                <a:solidFill>
                  <a:srgbClr val="000000"/>
                </a:solidFill>
              </a:rPr>
              <a:t>among the 99 responses.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determines the mode by counting the number of responses of each type, then selecting the value with the greatest count. </a:t>
            </a:r>
          </a:p>
          <a:p>
            <a:pPr eaLnBrk="1" hangingPunct="1">
              <a:defRPr/>
            </a:pPr>
            <a:r>
              <a:rPr lang="en-US" dirty="0" smtClean="0">
                <a:solidFill>
                  <a:srgbClr val="000000"/>
                </a:solidFill>
              </a:rPr>
              <a:t>This version of function </a:t>
            </a:r>
            <a:r>
              <a:rPr lang="en-US" dirty="0" smtClean="0">
                <a:solidFill>
                  <a:srgbClr val="000000"/>
                </a:solidFill>
                <a:latin typeface="Consolas" panose="020B0609020204030204" pitchFamily="49" charset="0"/>
              </a:rPr>
              <a:t>mode</a:t>
            </a:r>
            <a:r>
              <a:rPr lang="en-US" dirty="0" smtClean="0">
                <a:solidFill>
                  <a:srgbClr val="000000"/>
                </a:solidFill>
              </a:rPr>
              <a:t> does not handle a tie (see Exercise 7.14).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also produces a histogram to aid in determining the mode graphically. </a:t>
            </a:r>
          </a:p>
        </p:txBody>
      </p:sp>
      <p:sp>
        <p:nvSpPr>
          <p:cNvPr id="1249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124</a:t>
            </a:fld>
            <a:endParaRPr lang="en-US" altLang="en-US" dirty="0"/>
          </a:p>
        </p:txBody>
      </p:sp>
    </p:spTree>
    <p:extLst>
      <p:ext uri="{BB962C8B-B14F-4D97-AF65-F5344CB8AC3E}">
        <p14:creationId xmlns:p14="http://schemas.microsoft.com/office/powerpoint/2010/main" val="1820504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a:t>
            </a:r>
          </a:p>
        </p:txBody>
      </p:sp>
      <p:sp>
        <p:nvSpPr>
          <p:cNvPr id="140291" name="Text Placeholder 2"/>
          <p:cNvSpPr>
            <a:spLocks noGrp="1"/>
          </p:cNvSpPr>
          <p:nvPr>
            <p:ph type="body" idx="1"/>
          </p:nvPr>
        </p:nvSpPr>
        <p:spPr/>
        <p:txBody>
          <a:bodyPr>
            <a:normAutofit/>
          </a:bodyPr>
          <a:lstStyle/>
          <a:p>
            <a:pPr eaLnBrk="1" hangingPunct="1"/>
            <a:r>
              <a:rPr lang="en-US" altLang="en-US" dirty="0" smtClean="0">
                <a:solidFill>
                  <a:srgbClr val="000000"/>
                </a:solidFill>
              </a:rPr>
              <a:t>It may be necessary to determine whether an array contains a value that matches a certain </a:t>
            </a:r>
            <a:r>
              <a:rPr lang="en-US" altLang="en-US" dirty="0" smtClean="0">
                <a:solidFill>
                  <a:srgbClr val="0000FF"/>
                </a:solidFill>
              </a:rPr>
              <a:t>key value</a:t>
            </a:r>
            <a:r>
              <a:rPr lang="en-US" altLang="en-US" dirty="0" smtClean="0">
                <a:solidFill>
                  <a:srgbClr val="000000"/>
                </a:solidFill>
              </a:rPr>
              <a:t>. </a:t>
            </a:r>
          </a:p>
          <a:p>
            <a:pPr eaLnBrk="1" hangingPunct="1"/>
            <a:r>
              <a:rPr lang="en-US" altLang="en-US" dirty="0" smtClean="0">
                <a:solidFill>
                  <a:srgbClr val="000000"/>
                </a:solidFill>
              </a:rPr>
              <a:t>The process of finding a particular element of an array is called </a:t>
            </a:r>
            <a:r>
              <a:rPr lang="en-US" altLang="en-US" dirty="0" smtClean="0">
                <a:solidFill>
                  <a:srgbClr val="0000FF"/>
                </a:solidFill>
              </a:rPr>
              <a:t>searching</a:t>
            </a:r>
            <a:r>
              <a:rPr lang="en-US" altLang="en-US" dirty="0" smtClean="0">
                <a:solidFill>
                  <a:srgbClr val="000000"/>
                </a:solidFill>
              </a:rPr>
              <a:t>. </a:t>
            </a:r>
          </a:p>
          <a:p>
            <a:pPr eaLnBrk="1" hangingPunct="1"/>
            <a:r>
              <a:rPr lang="en-US" altLang="en-US" dirty="0" smtClean="0">
                <a:solidFill>
                  <a:srgbClr val="000000"/>
                </a:solidFill>
              </a:rPr>
              <a:t>In this section we discuss two searching techniques—the simple </a:t>
            </a:r>
            <a:r>
              <a:rPr lang="en-US" altLang="en-US" dirty="0" smtClean="0">
                <a:solidFill>
                  <a:srgbClr val="0000FF"/>
                </a:solidFill>
              </a:rPr>
              <a:t>linear search</a:t>
            </a:r>
            <a:r>
              <a:rPr lang="en-US" altLang="en-US" dirty="0" smtClean="0">
                <a:solidFill>
                  <a:srgbClr val="000000"/>
                </a:solidFill>
              </a:rPr>
              <a:t> technique and the more efficient (but more complex) </a:t>
            </a:r>
            <a:r>
              <a:rPr lang="en-US" altLang="en-US" dirty="0" smtClean="0">
                <a:solidFill>
                  <a:srgbClr val="0000FF"/>
                </a:solidFill>
              </a:rPr>
              <a:t>binary search</a:t>
            </a:r>
            <a:r>
              <a:rPr lang="en-US" altLang="en-US" dirty="0" smtClean="0">
                <a:solidFill>
                  <a:srgbClr val="000000"/>
                </a:solidFill>
              </a:rPr>
              <a:t> technique. </a:t>
            </a:r>
          </a:p>
        </p:txBody>
      </p:sp>
      <p:sp>
        <p:nvSpPr>
          <p:cNvPr id="1361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125</a:t>
            </a:fld>
            <a:endParaRPr lang="en-US" altLang="en-US" dirty="0"/>
          </a:p>
        </p:txBody>
      </p:sp>
    </p:spTree>
    <p:extLst>
      <p:ext uri="{BB962C8B-B14F-4D97-AF65-F5344CB8AC3E}">
        <p14:creationId xmlns:p14="http://schemas.microsoft.com/office/powerpoint/2010/main" val="849208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3721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Linear Search</a:t>
            </a:r>
          </a:p>
          <a:p>
            <a:pPr eaLnBrk="1" hangingPunct="1">
              <a:defRPr/>
            </a:pPr>
            <a:r>
              <a:rPr lang="en-US" dirty="0" smtClean="0">
                <a:solidFill>
                  <a:srgbClr val="000000"/>
                </a:solidFill>
              </a:rPr>
              <a:t>The linear search (Fig. 6.18) compares each element of the array with the </a:t>
            </a:r>
            <a:r>
              <a:rPr lang="en-US" dirty="0" smtClean="0">
                <a:solidFill>
                  <a:srgbClr val="0000FF"/>
                </a:solidFill>
              </a:rPr>
              <a:t>search key</a:t>
            </a:r>
            <a:r>
              <a:rPr lang="en-US" dirty="0" smtClean="0">
                <a:solidFill>
                  <a:srgbClr val="000000"/>
                </a:solidFill>
              </a:rPr>
              <a:t>. </a:t>
            </a:r>
          </a:p>
          <a:p>
            <a:pPr eaLnBrk="1" hangingPunct="1">
              <a:defRPr/>
            </a:pPr>
            <a:r>
              <a:rPr lang="en-US" dirty="0" smtClean="0">
                <a:solidFill>
                  <a:srgbClr val="000000"/>
                </a:solidFill>
              </a:rPr>
              <a:t>Because the array is not in any particular order, it’s just as likely that the value will be found in the first element as in the last. </a:t>
            </a:r>
          </a:p>
          <a:p>
            <a:pPr eaLnBrk="1" hangingPunct="1">
              <a:defRPr/>
            </a:pPr>
            <a:r>
              <a:rPr lang="en-US" dirty="0" smtClean="0">
                <a:solidFill>
                  <a:srgbClr val="000000"/>
                </a:solidFill>
              </a:rPr>
              <a:t>On average, therefore, the program will have to compare the search key with </a:t>
            </a:r>
            <a:r>
              <a:rPr lang="en-US" i="1" dirty="0" smtClean="0">
                <a:solidFill>
                  <a:srgbClr val="000000"/>
                </a:solidFill>
              </a:rPr>
              <a:t>half</a:t>
            </a:r>
            <a:r>
              <a:rPr lang="en-US" dirty="0" smtClean="0">
                <a:solidFill>
                  <a:srgbClr val="000000"/>
                </a:solidFill>
              </a:rPr>
              <a:t> the elements of the array. </a:t>
            </a:r>
          </a:p>
        </p:txBody>
      </p:sp>
      <p:sp>
        <p:nvSpPr>
          <p:cNvPr id="1372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126</a:t>
            </a:fld>
            <a:endParaRPr lang="en-US" altLang="en-US" dirty="0"/>
          </a:p>
        </p:txBody>
      </p:sp>
    </p:spTree>
    <p:extLst>
      <p:ext uri="{BB962C8B-B14F-4D97-AF65-F5344CB8AC3E}">
        <p14:creationId xmlns:p14="http://schemas.microsoft.com/office/powerpoint/2010/main" val="24858722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1304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127</a:t>
            </a:fld>
            <a:endParaRPr lang="en-US"/>
          </a:p>
        </p:txBody>
      </p:sp>
    </p:spTree>
    <p:extLst>
      <p:ext uri="{BB962C8B-B14F-4D97-AF65-F5344CB8AC3E}">
        <p14:creationId xmlns:p14="http://schemas.microsoft.com/office/powerpoint/2010/main" val="32488332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51943"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128</a:t>
            </a:fld>
            <a:endParaRPr lang="en-US"/>
          </a:p>
        </p:txBody>
      </p:sp>
    </p:spTree>
    <p:extLst>
      <p:ext uri="{BB962C8B-B14F-4D97-AF65-F5344CB8AC3E}">
        <p14:creationId xmlns:p14="http://schemas.microsoft.com/office/powerpoint/2010/main" val="33826915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1147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129</a:t>
            </a:fld>
            <a:endParaRPr lang="en-US"/>
          </a:p>
        </p:txBody>
      </p:sp>
    </p:spTree>
    <p:extLst>
      <p:ext uri="{BB962C8B-B14F-4D97-AF65-F5344CB8AC3E}">
        <p14:creationId xmlns:p14="http://schemas.microsoft.com/office/powerpoint/2010/main" val="226587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a:t>
            </a:r>
          </a:p>
        </p:txBody>
      </p:sp>
      <p:sp>
        <p:nvSpPr>
          <p:cNvPr id="21507" name="Text Placeholder 2"/>
          <p:cNvSpPr>
            <a:spLocks noGrp="1"/>
          </p:cNvSpPr>
          <p:nvPr>
            <p:ph type="body" idx="1"/>
          </p:nvPr>
        </p:nvSpPr>
        <p:spPr/>
        <p:txBody>
          <a:bodyPr>
            <a:normAutofit/>
          </a:bodyPr>
          <a:lstStyle/>
          <a:p>
            <a:pPr eaLnBrk="1" hangingPunct="1"/>
            <a:r>
              <a:rPr lang="en-US" altLang="en-US" dirty="0" smtClean="0">
                <a:solidFill>
                  <a:srgbClr val="000000"/>
                </a:solidFill>
              </a:rPr>
              <a:t>Arrays occupy space in memory. </a:t>
            </a:r>
          </a:p>
          <a:p>
            <a:pPr eaLnBrk="1" hangingPunct="1"/>
            <a:r>
              <a:rPr lang="en-US" altLang="en-US" dirty="0" smtClean="0">
                <a:solidFill>
                  <a:srgbClr val="000000"/>
                </a:solidFill>
              </a:rPr>
              <a:t>You specify the type of each element and the number of elements each array requires so that the computer may reserve the appropriate amount of memory. </a:t>
            </a:r>
          </a:p>
          <a:p>
            <a:pPr eaLnBrk="1" hangingPunct="1"/>
            <a:r>
              <a:rPr lang="en-US" altLang="en-US" dirty="0" smtClean="0">
                <a:solidFill>
                  <a:srgbClr val="000000"/>
                </a:solidFill>
              </a:rPr>
              <a:t>The following definition reserves 12 elements for integer array </a:t>
            </a:r>
            <a:r>
              <a:rPr lang="en-US" altLang="en-US" dirty="0" smtClean="0">
                <a:solidFill>
                  <a:srgbClr val="000000"/>
                </a:solidFill>
                <a:latin typeface="Consolas" panose="020B0609020204030204" pitchFamily="49" charset="0"/>
              </a:rPr>
              <a:t>c</a:t>
            </a:r>
            <a:r>
              <a:rPr lang="en-US" altLang="en-US" dirty="0" smtClean="0">
                <a:solidFill>
                  <a:srgbClr val="000000"/>
                </a:solidFill>
              </a:rPr>
              <a:t>, which has indices in the range 0-11.</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a:t>
            </a:r>
            <a:r>
              <a:rPr lang="en-US" altLang="en-US" b="1" dirty="0" smtClean="0">
                <a:solidFill>
                  <a:srgbClr val="128AFF"/>
                </a:solidFill>
                <a:latin typeface="Consolas" panose="020B0609020204030204" pitchFamily="49" charset="0"/>
              </a:rPr>
              <a:t>12</a:t>
            </a:r>
            <a:r>
              <a:rPr lang="en-US" altLang="en-US" b="1" dirty="0" smtClean="0">
                <a:solidFill>
                  <a:srgbClr val="000000"/>
                </a:solidFill>
                <a:latin typeface="Consolas" panose="020B0609020204030204" pitchFamily="49" charset="0"/>
              </a:rPr>
              <a:t>];</a:t>
            </a:r>
          </a:p>
        </p:txBody>
      </p:sp>
      <p:sp>
        <p:nvSpPr>
          <p:cNvPr id="225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a:t>
            </a:fld>
            <a:endParaRPr lang="en-US" altLang="en-US" dirty="0"/>
          </a:p>
        </p:txBody>
      </p:sp>
    </p:spTree>
    <p:extLst>
      <p:ext uri="{BB962C8B-B14F-4D97-AF65-F5344CB8AC3E}">
        <p14:creationId xmlns:p14="http://schemas.microsoft.com/office/powerpoint/2010/main" val="1755061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233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Binary Search</a:t>
            </a:r>
          </a:p>
          <a:p>
            <a:pPr eaLnBrk="1" hangingPunct="1">
              <a:defRPr/>
            </a:pPr>
            <a:r>
              <a:rPr lang="en-US" sz="2500" dirty="0">
                <a:solidFill>
                  <a:srgbClr val="000000"/>
                </a:solidFill>
              </a:rPr>
              <a:t>The linear searching method works well for </a:t>
            </a:r>
            <a:r>
              <a:rPr lang="en-US" sz="2500" i="1" dirty="0">
                <a:solidFill>
                  <a:srgbClr val="000000"/>
                </a:solidFill>
              </a:rPr>
              <a:t>small</a:t>
            </a:r>
            <a:r>
              <a:rPr lang="en-US" sz="2500" dirty="0">
                <a:solidFill>
                  <a:srgbClr val="000000"/>
                </a:solidFill>
              </a:rPr>
              <a:t> or </a:t>
            </a:r>
            <a:r>
              <a:rPr lang="en-US" sz="2500" i="1" dirty="0">
                <a:solidFill>
                  <a:srgbClr val="000000"/>
                </a:solidFill>
              </a:rPr>
              <a:t>unsorted</a:t>
            </a:r>
            <a:r>
              <a:rPr lang="en-US" sz="2500" dirty="0">
                <a:solidFill>
                  <a:srgbClr val="000000"/>
                </a:solidFill>
              </a:rPr>
              <a:t> arrays. </a:t>
            </a:r>
          </a:p>
          <a:p>
            <a:pPr eaLnBrk="1" hangingPunct="1">
              <a:defRPr/>
            </a:pPr>
            <a:r>
              <a:rPr lang="en-US" sz="2500" dirty="0">
                <a:solidFill>
                  <a:srgbClr val="000000"/>
                </a:solidFill>
              </a:rPr>
              <a:t>However, for large arrays linear searching is </a:t>
            </a:r>
            <a:r>
              <a:rPr lang="en-US" sz="2500" i="1" dirty="0">
                <a:solidFill>
                  <a:srgbClr val="000000"/>
                </a:solidFill>
              </a:rPr>
              <a:t>inefficient</a:t>
            </a:r>
            <a:r>
              <a:rPr lang="en-US" sz="2500" dirty="0">
                <a:solidFill>
                  <a:srgbClr val="000000"/>
                </a:solidFill>
              </a:rPr>
              <a:t>. </a:t>
            </a:r>
          </a:p>
          <a:p>
            <a:pPr eaLnBrk="1" hangingPunct="1">
              <a:defRPr/>
            </a:pPr>
            <a:r>
              <a:rPr lang="en-US" sz="2500" dirty="0">
                <a:solidFill>
                  <a:srgbClr val="000000"/>
                </a:solidFill>
              </a:rPr>
              <a:t>If the array is sorted, the high-speed binary search technique can be used. </a:t>
            </a:r>
          </a:p>
          <a:p>
            <a:pPr eaLnBrk="1" hangingPunct="1">
              <a:defRPr/>
            </a:pPr>
            <a:r>
              <a:rPr lang="en-US" sz="2500" dirty="0">
                <a:solidFill>
                  <a:srgbClr val="000000"/>
                </a:solidFill>
              </a:rPr>
              <a:t>The binary search algorithm eliminates from consideration </a:t>
            </a:r>
            <a:r>
              <a:rPr lang="en-US" sz="2500" i="1" dirty="0">
                <a:solidFill>
                  <a:srgbClr val="000000"/>
                </a:solidFill>
              </a:rPr>
              <a:t>one-half</a:t>
            </a:r>
            <a:r>
              <a:rPr lang="en-US" sz="2500" dirty="0">
                <a:solidFill>
                  <a:srgbClr val="000000"/>
                </a:solidFill>
              </a:rPr>
              <a:t> of the elements in a sorted array after each comparison. </a:t>
            </a:r>
          </a:p>
          <a:p>
            <a:pPr eaLnBrk="1" hangingPunct="1">
              <a:defRPr/>
            </a:pPr>
            <a:r>
              <a:rPr lang="en-US" sz="2500" dirty="0">
                <a:solidFill>
                  <a:srgbClr val="000000"/>
                </a:solidFill>
              </a:rPr>
              <a:t>The algorithm locates the </a:t>
            </a:r>
            <a:r>
              <a:rPr lang="en-US" sz="2500" i="1" dirty="0">
                <a:solidFill>
                  <a:srgbClr val="000000"/>
                </a:solidFill>
              </a:rPr>
              <a:t>middle</a:t>
            </a:r>
            <a:r>
              <a:rPr lang="en-US" sz="2500" dirty="0">
                <a:solidFill>
                  <a:srgbClr val="000000"/>
                </a:solidFill>
              </a:rPr>
              <a:t> element of the array and compares it to the search key. </a:t>
            </a:r>
          </a:p>
        </p:txBody>
      </p:sp>
      <p:sp>
        <p:nvSpPr>
          <p:cNvPr id="1423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130</a:t>
            </a:fld>
            <a:endParaRPr lang="en-US" altLang="en-US" dirty="0"/>
          </a:p>
        </p:txBody>
      </p:sp>
    </p:spTree>
    <p:extLst>
      <p:ext uri="{BB962C8B-B14F-4D97-AF65-F5344CB8AC3E}">
        <p14:creationId xmlns:p14="http://schemas.microsoft.com/office/powerpoint/2010/main" val="1401013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7459"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they’re equal, the search key is found and the index of that element is returned. </a:t>
            </a:r>
          </a:p>
          <a:p>
            <a:pPr eaLnBrk="1" hangingPunct="1"/>
            <a:r>
              <a:rPr lang="en-US" altLang="en-US" dirty="0" smtClean="0">
                <a:solidFill>
                  <a:srgbClr val="000000"/>
                </a:solidFill>
              </a:rPr>
              <a:t>If they’re not equal, the problem is reduced to searching </a:t>
            </a:r>
            <a:r>
              <a:rPr lang="en-US" altLang="en-US" i="1" dirty="0" smtClean="0">
                <a:solidFill>
                  <a:srgbClr val="000000"/>
                </a:solidFill>
              </a:rPr>
              <a:t>one-half</a:t>
            </a:r>
            <a:r>
              <a:rPr lang="en-US" altLang="en-US" dirty="0" smtClean="0">
                <a:solidFill>
                  <a:srgbClr val="000000"/>
                </a:solidFill>
              </a:rPr>
              <a:t> of the array. </a:t>
            </a:r>
          </a:p>
          <a:p>
            <a:pPr eaLnBrk="1" hangingPunct="1"/>
            <a:r>
              <a:rPr lang="en-US" altLang="en-US" dirty="0" smtClean="0">
                <a:solidFill>
                  <a:srgbClr val="000000"/>
                </a:solidFill>
              </a:rPr>
              <a:t>If the search key is less than the middle element of the array, the </a:t>
            </a:r>
            <a:r>
              <a:rPr lang="en-US" altLang="en-US" i="1" dirty="0" smtClean="0">
                <a:solidFill>
                  <a:srgbClr val="000000"/>
                </a:solidFill>
              </a:rPr>
              <a:t>first half </a:t>
            </a:r>
            <a:r>
              <a:rPr lang="en-US" altLang="en-US" dirty="0" smtClean="0">
                <a:solidFill>
                  <a:srgbClr val="000000"/>
                </a:solidFill>
              </a:rPr>
              <a:t>of the array is searched, otherwise the </a:t>
            </a:r>
            <a:r>
              <a:rPr lang="en-US" altLang="en-US" i="1" dirty="0" smtClean="0">
                <a:solidFill>
                  <a:srgbClr val="000000"/>
                </a:solidFill>
              </a:rPr>
              <a:t>second half</a:t>
            </a:r>
            <a:r>
              <a:rPr lang="en-US" altLang="en-US" dirty="0" smtClean="0">
                <a:solidFill>
                  <a:srgbClr val="000000"/>
                </a:solidFill>
              </a:rPr>
              <a:t> of the array is searched. </a:t>
            </a:r>
          </a:p>
          <a:p>
            <a:pPr eaLnBrk="1" hangingPunct="1"/>
            <a:r>
              <a:rPr lang="en-US" altLang="en-US" dirty="0" smtClean="0">
                <a:solidFill>
                  <a:srgbClr val="000000"/>
                </a:solidFill>
              </a:rPr>
              <a:t>If the search key is not found in the specified subarray (piece of the original array), the algorithm is repeated on one-quarter of the original array. </a:t>
            </a:r>
          </a:p>
        </p:txBody>
      </p:sp>
      <p:sp>
        <p:nvSpPr>
          <p:cNvPr id="1433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131</a:t>
            </a:fld>
            <a:endParaRPr lang="en-US" altLang="en-US" dirty="0"/>
          </a:p>
        </p:txBody>
      </p:sp>
    </p:spTree>
    <p:extLst>
      <p:ext uri="{BB962C8B-B14F-4D97-AF65-F5344CB8AC3E}">
        <p14:creationId xmlns:p14="http://schemas.microsoft.com/office/powerpoint/2010/main" val="41765811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84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search continues until the search key is equal to the middle element of a subarray, or until the subarray consists of one element that is not equal to the search key (i.e., the search key is not found). </a:t>
            </a:r>
          </a:p>
          <a:p>
            <a:pPr eaLnBrk="1" hangingPunct="1">
              <a:lnSpc>
                <a:spcPct val="90000"/>
              </a:lnSpc>
            </a:pPr>
            <a:r>
              <a:rPr lang="en-US" altLang="en-US" sz="2500" dirty="0">
                <a:solidFill>
                  <a:srgbClr val="000000"/>
                </a:solidFill>
              </a:rPr>
              <a:t>In a worst case-scenario, searching an array of 1023 elements takes </a:t>
            </a:r>
            <a:r>
              <a:rPr lang="en-US" altLang="en-US" sz="2500" i="1" dirty="0">
                <a:solidFill>
                  <a:srgbClr val="000000"/>
                </a:solidFill>
              </a:rPr>
              <a:t>only</a:t>
            </a:r>
            <a:r>
              <a:rPr lang="en-US" altLang="en-US" sz="2500" dirty="0">
                <a:solidFill>
                  <a:srgbClr val="000000"/>
                </a:solidFill>
              </a:rPr>
              <a:t> 10 comparisons using a binary search. </a:t>
            </a:r>
          </a:p>
          <a:p>
            <a:pPr eaLnBrk="1" hangingPunct="1">
              <a:lnSpc>
                <a:spcPct val="90000"/>
              </a:lnSpc>
            </a:pPr>
            <a:r>
              <a:rPr lang="en-US" altLang="en-US" sz="2500" dirty="0">
                <a:solidFill>
                  <a:srgbClr val="000000"/>
                </a:solidFill>
              </a:rPr>
              <a:t>Repeatedly dividing 1,024 by 2 yields the values 512, 256, 128, 64, 32, 16, 8, 4, 2 and 1. </a:t>
            </a:r>
          </a:p>
          <a:p>
            <a:pPr eaLnBrk="1" hangingPunct="1">
              <a:lnSpc>
                <a:spcPct val="90000"/>
              </a:lnSpc>
            </a:pPr>
            <a:r>
              <a:rPr lang="en-US" altLang="en-US" sz="2500" dirty="0">
                <a:solidFill>
                  <a:srgbClr val="000000"/>
                </a:solidFill>
              </a:rPr>
              <a:t>The number 1,024 (2</a:t>
            </a:r>
            <a:r>
              <a:rPr lang="en-US" altLang="en-US" sz="2500" baseline="30000" dirty="0">
                <a:solidFill>
                  <a:srgbClr val="000000"/>
                </a:solidFill>
              </a:rPr>
              <a:t>10</a:t>
            </a:r>
            <a:r>
              <a:rPr lang="en-US" altLang="en-US" sz="2500" dirty="0">
                <a:solidFill>
                  <a:srgbClr val="000000"/>
                </a:solidFill>
              </a:rPr>
              <a:t>) is divided by 2 only 10 times to get the value 1. </a:t>
            </a:r>
          </a:p>
          <a:p>
            <a:pPr eaLnBrk="1" hangingPunct="1">
              <a:lnSpc>
                <a:spcPct val="90000"/>
              </a:lnSpc>
            </a:pPr>
            <a:r>
              <a:rPr lang="en-US" altLang="en-US" sz="2500" dirty="0">
                <a:solidFill>
                  <a:srgbClr val="000000"/>
                </a:solidFill>
              </a:rPr>
              <a:t>Dividing by 2 is equivalent to one comparison in the binary search algorithm. </a:t>
            </a:r>
          </a:p>
        </p:txBody>
      </p:sp>
      <p:sp>
        <p:nvSpPr>
          <p:cNvPr id="1443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132</a:t>
            </a:fld>
            <a:endParaRPr lang="en-US" altLang="en-US" dirty="0"/>
          </a:p>
        </p:txBody>
      </p:sp>
    </p:spTree>
    <p:extLst>
      <p:ext uri="{BB962C8B-B14F-4D97-AF65-F5344CB8AC3E}">
        <p14:creationId xmlns:p14="http://schemas.microsoft.com/office/powerpoint/2010/main" val="30586302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9507" name="Text Placeholder 2"/>
          <p:cNvSpPr>
            <a:spLocks noGrp="1"/>
          </p:cNvSpPr>
          <p:nvPr>
            <p:ph type="body" idx="1"/>
          </p:nvPr>
        </p:nvSpPr>
        <p:spPr/>
        <p:txBody>
          <a:bodyPr>
            <a:normAutofit/>
          </a:bodyPr>
          <a:lstStyle/>
          <a:p>
            <a:pPr eaLnBrk="1" hangingPunct="1"/>
            <a:r>
              <a:rPr lang="en-US" altLang="en-US" dirty="0" smtClean="0">
                <a:solidFill>
                  <a:srgbClr val="000000"/>
                </a:solidFill>
              </a:rPr>
              <a:t>An array of 1,048,576 (2</a:t>
            </a:r>
            <a:r>
              <a:rPr lang="en-US" altLang="en-US" baseline="30000" dirty="0" smtClean="0">
                <a:solidFill>
                  <a:srgbClr val="000000"/>
                </a:solidFill>
              </a:rPr>
              <a:t>20</a:t>
            </a:r>
            <a:r>
              <a:rPr lang="en-US" altLang="en-US" dirty="0" smtClean="0">
                <a:solidFill>
                  <a:srgbClr val="000000"/>
                </a:solidFill>
              </a:rPr>
              <a:t>) elements takes a maximum of </a:t>
            </a:r>
            <a:r>
              <a:rPr lang="en-US" altLang="en-US" i="1" dirty="0" smtClean="0">
                <a:solidFill>
                  <a:srgbClr val="000000"/>
                </a:solidFill>
              </a:rPr>
              <a:t>only</a:t>
            </a:r>
            <a:r>
              <a:rPr lang="en-US" altLang="en-US" dirty="0" smtClean="0">
                <a:solidFill>
                  <a:srgbClr val="000000"/>
                </a:solidFill>
              </a:rPr>
              <a:t> 20 comparisons to find the search key. </a:t>
            </a:r>
          </a:p>
          <a:p>
            <a:pPr eaLnBrk="1" hangingPunct="1"/>
            <a:r>
              <a:rPr lang="en-US" altLang="en-US" dirty="0" smtClean="0">
                <a:solidFill>
                  <a:srgbClr val="000000"/>
                </a:solidFill>
              </a:rPr>
              <a:t>An array of one billion elements takes a maximum of </a:t>
            </a:r>
            <a:r>
              <a:rPr lang="en-US" altLang="en-US" i="1" dirty="0" smtClean="0">
                <a:solidFill>
                  <a:srgbClr val="000000"/>
                </a:solidFill>
              </a:rPr>
              <a:t>only</a:t>
            </a:r>
            <a:r>
              <a:rPr lang="en-US" altLang="en-US" dirty="0" smtClean="0">
                <a:solidFill>
                  <a:srgbClr val="000000"/>
                </a:solidFill>
              </a:rPr>
              <a:t> 30 comparisons to find the search key. </a:t>
            </a:r>
          </a:p>
          <a:p>
            <a:pPr eaLnBrk="1" hangingPunct="1"/>
            <a:r>
              <a:rPr lang="en-US" altLang="en-US" dirty="0" smtClean="0">
                <a:solidFill>
                  <a:srgbClr val="000000"/>
                </a:solidFill>
              </a:rPr>
              <a:t>This is a tremendous increase in performance over the linear search that required comparing the search key to an average of half of the array elements. </a:t>
            </a:r>
          </a:p>
          <a:p>
            <a:pPr eaLnBrk="1" hangingPunct="1"/>
            <a:r>
              <a:rPr lang="en-US" altLang="en-US" dirty="0" smtClean="0">
                <a:solidFill>
                  <a:srgbClr val="000000"/>
                </a:solidFill>
              </a:rPr>
              <a:t>For a one-billion-element array, this is a difference between an average of 500 million comparisons and a maximum of 30 comparisons! </a:t>
            </a:r>
          </a:p>
        </p:txBody>
      </p:sp>
      <p:sp>
        <p:nvSpPr>
          <p:cNvPr id="1454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133</a:t>
            </a:fld>
            <a:endParaRPr lang="en-US" altLang="en-US" dirty="0"/>
          </a:p>
        </p:txBody>
      </p:sp>
    </p:spTree>
    <p:extLst>
      <p:ext uri="{BB962C8B-B14F-4D97-AF65-F5344CB8AC3E}">
        <p14:creationId xmlns:p14="http://schemas.microsoft.com/office/powerpoint/2010/main" val="27848609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05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maximum comparisons for any array can be determined by finding the first power of 2 greater than the number of array elements.</a:t>
            </a:r>
          </a:p>
          <a:p>
            <a:pPr eaLnBrk="1" hangingPunct="1">
              <a:lnSpc>
                <a:spcPct val="90000"/>
              </a:lnSpc>
            </a:pPr>
            <a:r>
              <a:rPr lang="en-US" altLang="en-US" sz="2500" dirty="0">
                <a:solidFill>
                  <a:srgbClr val="000000"/>
                </a:solidFill>
              </a:rPr>
              <a:t>Figure 6.19 presents the </a:t>
            </a:r>
            <a:r>
              <a:rPr lang="en-US" altLang="en-US" sz="2500" i="1" dirty="0">
                <a:solidFill>
                  <a:srgbClr val="000000"/>
                </a:solidFill>
              </a:rPr>
              <a:t>iterative</a:t>
            </a:r>
            <a:r>
              <a:rPr lang="en-US" altLang="en-US" sz="2500" dirty="0">
                <a:solidFill>
                  <a:srgbClr val="000000"/>
                </a:solidFill>
              </a:rPr>
              <a:t> version of function </a:t>
            </a:r>
            <a:r>
              <a:rPr lang="en-US" altLang="en-US" sz="2500" dirty="0" err="1" smtClean="0">
                <a:solidFill>
                  <a:srgbClr val="000000"/>
                </a:solidFill>
                <a:latin typeface="Consolas" panose="020B0609020204030204" pitchFamily="49" charset="0"/>
              </a:rPr>
              <a:t>binarySearch</a:t>
            </a:r>
            <a:endParaRPr lang="en-US" altLang="en-US" sz="2500" dirty="0">
              <a:solidFill>
                <a:srgbClr val="000000"/>
              </a:solidFill>
            </a:endParaRPr>
          </a:p>
          <a:p>
            <a:pPr eaLnBrk="1" hangingPunct="1">
              <a:lnSpc>
                <a:spcPct val="90000"/>
              </a:lnSpc>
            </a:pPr>
            <a:r>
              <a:rPr lang="en-US" altLang="en-US" sz="2500" dirty="0">
                <a:solidFill>
                  <a:srgbClr val="000000"/>
                </a:solidFill>
              </a:rPr>
              <a:t>The function receives four arguments—an integer array </a:t>
            </a:r>
            <a:r>
              <a:rPr lang="en-US" altLang="en-US" sz="2500" dirty="0">
                <a:solidFill>
                  <a:srgbClr val="000000"/>
                </a:solidFill>
                <a:latin typeface="Consolas" panose="020B0609020204030204" pitchFamily="49" charset="0"/>
              </a:rPr>
              <a:t>b</a:t>
            </a:r>
            <a:r>
              <a:rPr lang="en-US" altLang="en-US" sz="2500" dirty="0">
                <a:solidFill>
                  <a:srgbClr val="000000"/>
                </a:solidFill>
              </a:rPr>
              <a:t> to be searched, an integer </a:t>
            </a:r>
            <a:r>
              <a:rPr lang="en-US" altLang="en-US" sz="2500" dirty="0" err="1">
                <a:solidFill>
                  <a:srgbClr val="000000"/>
                </a:solidFill>
                <a:latin typeface="Consolas" panose="020B0609020204030204" pitchFamily="49" charset="0"/>
              </a:rPr>
              <a:t>searchKey</a:t>
            </a:r>
            <a:r>
              <a:rPr lang="en-US" altLang="en-US" sz="2500" dirty="0">
                <a:solidFill>
                  <a:srgbClr val="000000"/>
                </a:solidFill>
              </a:rPr>
              <a:t>, the </a:t>
            </a:r>
            <a:r>
              <a:rPr lang="en-US" altLang="en-US" sz="2500" dirty="0">
                <a:solidFill>
                  <a:srgbClr val="000000"/>
                </a:solidFill>
                <a:latin typeface="Consolas" panose="020B0609020204030204" pitchFamily="49" charset="0"/>
              </a:rPr>
              <a:t>low</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and the </a:t>
            </a:r>
            <a:r>
              <a:rPr lang="en-US" altLang="en-US" sz="2500" dirty="0">
                <a:solidFill>
                  <a:srgbClr val="000000"/>
                </a:solidFill>
                <a:latin typeface="Consolas" panose="020B0609020204030204" pitchFamily="49" charset="0"/>
              </a:rPr>
              <a:t>high</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(these define the portion of the array to be searched). </a:t>
            </a:r>
          </a:p>
          <a:p>
            <a:pPr eaLnBrk="1" hangingPunct="1">
              <a:lnSpc>
                <a:spcPct val="90000"/>
              </a:lnSpc>
            </a:pPr>
            <a:r>
              <a:rPr lang="en-US" altLang="en-US" sz="2500" dirty="0">
                <a:solidFill>
                  <a:srgbClr val="000000"/>
                </a:solidFill>
              </a:rPr>
              <a:t>If the search key does </a:t>
            </a:r>
            <a:r>
              <a:rPr lang="en-US" altLang="en-US" sz="2500" i="1" dirty="0">
                <a:solidFill>
                  <a:srgbClr val="000000"/>
                </a:solidFill>
              </a:rPr>
              <a:t>not</a:t>
            </a:r>
            <a:r>
              <a:rPr lang="en-US" altLang="en-US" sz="2500" dirty="0">
                <a:solidFill>
                  <a:srgbClr val="000000"/>
                </a:solidFill>
              </a:rPr>
              <a:t> match the middle element of a subarray, the </a:t>
            </a:r>
            <a:r>
              <a:rPr lang="en-US" altLang="en-US" sz="2500" dirty="0">
                <a:solidFill>
                  <a:srgbClr val="000000"/>
                </a:solidFill>
                <a:latin typeface="Consolas" panose="020B0609020204030204" pitchFamily="49" charset="0"/>
              </a:rPr>
              <a:t>low</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or </a:t>
            </a:r>
            <a:r>
              <a:rPr lang="en-US" altLang="en-US" sz="2500" dirty="0">
                <a:solidFill>
                  <a:srgbClr val="000000"/>
                </a:solidFill>
                <a:latin typeface="Consolas" panose="020B0609020204030204" pitchFamily="49" charset="0"/>
              </a:rPr>
              <a:t>high</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is modified so that a smaller subarray can be searched. </a:t>
            </a:r>
          </a:p>
        </p:txBody>
      </p:sp>
      <p:sp>
        <p:nvSpPr>
          <p:cNvPr id="1464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134</a:t>
            </a:fld>
            <a:endParaRPr lang="en-US" altLang="en-US" dirty="0"/>
          </a:p>
        </p:txBody>
      </p:sp>
    </p:spTree>
    <p:extLst>
      <p:ext uri="{BB962C8B-B14F-4D97-AF65-F5344CB8AC3E}">
        <p14:creationId xmlns:p14="http://schemas.microsoft.com/office/powerpoint/2010/main" val="876177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1555"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 search key is </a:t>
            </a:r>
            <a:r>
              <a:rPr lang="en-US" altLang="en-US" i="1" dirty="0" smtClean="0">
                <a:solidFill>
                  <a:srgbClr val="000000"/>
                </a:solidFill>
              </a:rPr>
              <a:t>less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low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p>
          <a:p>
            <a:pPr eaLnBrk="1" hangingPunct="1"/>
            <a:r>
              <a:rPr lang="en-US" altLang="en-US" dirty="0" smtClean="0">
                <a:solidFill>
                  <a:srgbClr val="000000"/>
                </a:solidFill>
              </a:rPr>
              <a:t>If the search key is </a:t>
            </a:r>
            <a:r>
              <a:rPr lang="en-US" altLang="en-US" i="1" dirty="0" smtClean="0">
                <a:solidFill>
                  <a:srgbClr val="000000"/>
                </a:solidFill>
              </a:rPr>
              <a:t>greater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low</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a:t>
            </a:r>
          </a:p>
          <a:p>
            <a:pPr eaLnBrk="1" hangingPunct="1"/>
            <a:r>
              <a:rPr lang="en-US" altLang="en-US" dirty="0" smtClean="0">
                <a:solidFill>
                  <a:srgbClr val="000000"/>
                </a:solidFill>
              </a:rPr>
              <a:t>The program uses an array of 15 elements. </a:t>
            </a:r>
          </a:p>
          <a:p>
            <a:pPr eaLnBrk="1" hangingPunct="1"/>
            <a:r>
              <a:rPr lang="en-US" altLang="en-US" dirty="0" smtClean="0">
                <a:solidFill>
                  <a:srgbClr val="000000"/>
                </a:solidFill>
              </a:rPr>
              <a:t>The first power of 2 greater than the number of elements in this array is 16 (2</a:t>
            </a:r>
            <a:r>
              <a:rPr lang="en-US" altLang="en-US" baseline="30000" dirty="0" smtClean="0">
                <a:solidFill>
                  <a:srgbClr val="000000"/>
                </a:solidFill>
              </a:rPr>
              <a:t>4</a:t>
            </a:r>
            <a:r>
              <a:rPr lang="en-US" altLang="en-US" dirty="0" smtClean="0">
                <a:solidFill>
                  <a:srgbClr val="000000"/>
                </a:solidFill>
              </a:rPr>
              <a:t>), so no more than 4 comparisons are required to find the search key. </a:t>
            </a:r>
          </a:p>
        </p:txBody>
      </p:sp>
      <p:sp>
        <p:nvSpPr>
          <p:cNvPr id="1474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135</a:t>
            </a:fld>
            <a:endParaRPr lang="en-US" altLang="en-US" dirty="0"/>
          </a:p>
        </p:txBody>
      </p:sp>
    </p:spTree>
    <p:extLst>
      <p:ext uri="{BB962C8B-B14F-4D97-AF65-F5344CB8AC3E}">
        <p14:creationId xmlns:p14="http://schemas.microsoft.com/office/powerpoint/2010/main" val="2186816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2579" name="Text Placeholder 2"/>
          <p:cNvSpPr>
            <a:spLocks noGrp="1"/>
          </p:cNvSpPr>
          <p:nvPr>
            <p:ph type="body" idx="1"/>
          </p:nvPr>
        </p:nvSpPr>
        <p:spPr/>
        <p:txBody>
          <a:bodyPr>
            <a:normAutofit/>
          </a:bodyPr>
          <a:lstStyle/>
          <a:p>
            <a:pPr eaLnBrk="1" hangingPunct="1"/>
            <a:r>
              <a:rPr lang="en-US" altLang="en-US" dirty="0" smtClean="0">
                <a:solidFill>
                  <a:srgbClr val="000000"/>
                </a:solidFill>
              </a:rPr>
              <a:t>The program uses function </a:t>
            </a:r>
            <a:r>
              <a:rPr lang="en-US" altLang="en-US" dirty="0" err="1" smtClean="0">
                <a:solidFill>
                  <a:srgbClr val="000000"/>
                </a:solidFill>
                <a:latin typeface="Consolas" panose="020B0609020204030204" pitchFamily="49" charset="0"/>
              </a:rPr>
              <a:t>printHeader</a:t>
            </a:r>
            <a:r>
              <a:rPr lang="en-US" altLang="en-US" dirty="0" smtClean="0">
                <a:solidFill>
                  <a:srgbClr val="000000"/>
                </a:solidFill>
              </a:rPr>
              <a:t> to output the array indices and function </a:t>
            </a:r>
            <a:r>
              <a:rPr lang="en-US" altLang="en-US" dirty="0" err="1" smtClean="0">
                <a:solidFill>
                  <a:srgbClr val="000000"/>
                </a:solidFill>
                <a:latin typeface="Consolas" panose="020B0609020204030204" pitchFamily="49" charset="0"/>
              </a:rPr>
              <a:t>printRow</a:t>
            </a:r>
            <a:r>
              <a:rPr lang="en-US" altLang="en-US" dirty="0" smtClean="0">
                <a:solidFill>
                  <a:srgbClr val="000000"/>
                </a:solidFill>
              </a:rPr>
              <a:t> to output each subarray during the binary search process. </a:t>
            </a:r>
          </a:p>
          <a:p>
            <a:pPr eaLnBrk="1" hangingPunct="1"/>
            <a:r>
              <a:rPr lang="en-US" altLang="en-US" dirty="0" smtClean="0">
                <a:solidFill>
                  <a:srgbClr val="000000"/>
                </a:solidFill>
              </a:rPr>
              <a:t>The middle element in each subarray is marked with an asterisk (</a:t>
            </a:r>
            <a:r>
              <a:rPr lang="en-US" altLang="en-US" dirty="0" smtClean="0">
                <a:solidFill>
                  <a:srgbClr val="000000"/>
                </a:solidFill>
                <a:latin typeface="Consolas" panose="020B0609020204030204" pitchFamily="49" charset="0"/>
              </a:rPr>
              <a:t>*</a:t>
            </a:r>
            <a:r>
              <a:rPr lang="en-US" altLang="en-US" dirty="0" smtClean="0">
                <a:solidFill>
                  <a:srgbClr val="000000"/>
                </a:solidFill>
              </a:rPr>
              <a:t>) to indicate the element to which the search key is compared.</a:t>
            </a:r>
          </a:p>
        </p:txBody>
      </p:sp>
      <p:sp>
        <p:nvSpPr>
          <p:cNvPr id="1484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136</a:t>
            </a:fld>
            <a:endParaRPr lang="en-US" altLang="en-US" dirty="0"/>
          </a:p>
        </p:txBody>
      </p:sp>
    </p:spTree>
    <p:extLst>
      <p:ext uri="{BB962C8B-B14F-4D97-AF65-F5344CB8AC3E}">
        <p14:creationId xmlns:p14="http://schemas.microsoft.com/office/powerpoint/2010/main" val="2166944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1786"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137</a:t>
            </a:fld>
            <a:endParaRPr lang="en-US"/>
          </a:p>
        </p:txBody>
      </p:sp>
    </p:spTree>
    <p:extLst>
      <p:ext uri="{BB962C8B-B14F-4D97-AF65-F5344CB8AC3E}">
        <p14:creationId xmlns:p14="http://schemas.microsoft.com/office/powerpoint/2010/main" val="35810013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2974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138</a:t>
            </a:fld>
            <a:endParaRPr lang="en-US"/>
          </a:p>
        </p:txBody>
      </p:sp>
    </p:spTree>
    <p:extLst>
      <p:ext uri="{BB962C8B-B14F-4D97-AF65-F5344CB8AC3E}">
        <p14:creationId xmlns:p14="http://schemas.microsoft.com/office/powerpoint/2010/main" val="31596328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4959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139</a:t>
            </a:fld>
            <a:endParaRPr lang="en-US"/>
          </a:p>
        </p:txBody>
      </p:sp>
    </p:spTree>
    <p:extLst>
      <p:ext uri="{BB962C8B-B14F-4D97-AF65-F5344CB8AC3E}">
        <p14:creationId xmlns:p14="http://schemas.microsoft.com/office/powerpoint/2010/main" val="195118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 (Cont.)</a:t>
            </a:r>
          </a:p>
        </p:txBody>
      </p:sp>
      <p:sp>
        <p:nvSpPr>
          <p:cNvPr id="22531" name="Text Placeholder 2"/>
          <p:cNvSpPr>
            <a:spLocks noGrp="1"/>
          </p:cNvSpPr>
          <p:nvPr>
            <p:ph type="body" idx="1"/>
          </p:nvPr>
        </p:nvSpPr>
        <p:spPr/>
        <p:txBody>
          <a:bodyPr>
            <a:normAutofit/>
          </a:bodyPr>
          <a:lstStyle/>
          <a:p>
            <a:pPr eaLnBrk="1" hangingPunct="1"/>
            <a:r>
              <a:rPr lang="en-US" altLang="en-US" dirty="0" smtClean="0">
                <a:solidFill>
                  <a:srgbClr val="000000"/>
                </a:solidFill>
              </a:rPr>
              <a:t>The definition </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100</a:t>
            </a:r>
            <a:r>
              <a:rPr lang="en-US" altLang="en-US" b="1" dirty="0" smtClean="0">
                <a:solidFill>
                  <a:srgbClr val="000000"/>
                </a:solidFill>
                <a:latin typeface="Consolas" panose="020B0609020204030204" pitchFamily="49" charset="0"/>
              </a:rPr>
              <a:t>], x[</a:t>
            </a:r>
            <a:r>
              <a:rPr lang="en-US" altLang="en-US" b="1" dirty="0" smtClean="0">
                <a:solidFill>
                  <a:srgbClr val="128AFF"/>
                </a:solidFill>
                <a:latin typeface="Consolas" panose="020B0609020204030204" pitchFamily="49" charset="0"/>
              </a:rPr>
              <a:t>27</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reserves 100 elements for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rPr>
              <a:t> and 27 elements for integer array </a:t>
            </a:r>
            <a:r>
              <a:rPr lang="en-US" altLang="en-US" dirty="0" smtClean="0">
                <a:solidFill>
                  <a:srgbClr val="000000"/>
                </a:solidFill>
                <a:latin typeface="Consolas" panose="020B0609020204030204" pitchFamily="49" charset="0"/>
              </a:rPr>
              <a:t>x</a:t>
            </a:r>
            <a:r>
              <a:rPr lang="en-US" altLang="en-US" dirty="0" smtClean="0">
                <a:solidFill>
                  <a:srgbClr val="000000"/>
                </a:solidFill>
              </a:rPr>
              <a:t>.</a:t>
            </a:r>
          </a:p>
          <a:p>
            <a:pPr eaLnBrk="1" hangingPunct="1"/>
            <a:r>
              <a:rPr lang="en-US" altLang="en-US" dirty="0" smtClean="0">
                <a:solidFill>
                  <a:srgbClr val="000000"/>
                </a:solidFill>
              </a:rPr>
              <a:t>These arrays have indices in the ranges 0–99 and 0–26, respectively.</a:t>
            </a:r>
          </a:p>
          <a:p>
            <a:pPr eaLnBrk="1" hangingPunct="1"/>
            <a:r>
              <a:rPr lang="en-US" altLang="en-US" dirty="0" smtClean="0">
                <a:solidFill>
                  <a:srgbClr val="000000"/>
                </a:solidFill>
              </a:rPr>
              <a:t>Arrays may contain other data types. </a:t>
            </a:r>
          </a:p>
          <a:p>
            <a:pPr eaLnBrk="1" hangingPunct="1"/>
            <a:r>
              <a:rPr lang="en-US" altLang="en-US" dirty="0" smtClean="0">
                <a:solidFill>
                  <a:srgbClr val="000000"/>
                </a:solidFill>
              </a:rPr>
              <a:t>Character strings and their similarity to arrays are discussed in Chapter 8. The relationship between pointers and arrays is discussed in Chapter 7.</a:t>
            </a:r>
          </a:p>
        </p:txBody>
      </p:sp>
      <p:sp>
        <p:nvSpPr>
          <p:cNvPr id="235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a:t>
            </a:fld>
            <a:endParaRPr lang="en-US" altLang="en-US" dirty="0"/>
          </a:p>
        </p:txBody>
      </p:sp>
    </p:spTree>
    <p:extLst>
      <p:ext uri="{BB962C8B-B14F-4D97-AF65-F5344CB8AC3E}">
        <p14:creationId xmlns:p14="http://schemas.microsoft.com/office/powerpoint/2010/main" val="3448144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23133"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140</a:t>
            </a:fld>
            <a:endParaRPr lang="en-US"/>
          </a:p>
        </p:txBody>
      </p:sp>
    </p:spTree>
    <p:extLst>
      <p:ext uri="{BB962C8B-B14F-4D97-AF65-F5344CB8AC3E}">
        <p14:creationId xmlns:p14="http://schemas.microsoft.com/office/powerpoint/2010/main" val="16674650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141</a:t>
            </a:fld>
            <a:endParaRPr lang="en-US"/>
          </a:p>
        </p:txBody>
      </p:sp>
    </p:spTree>
    <p:extLst>
      <p:ext uri="{BB962C8B-B14F-4D97-AF65-F5344CB8AC3E}">
        <p14:creationId xmlns:p14="http://schemas.microsoft.com/office/powerpoint/2010/main" val="167819280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22156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142</a:t>
            </a:fld>
            <a:endParaRPr lang="en-US"/>
          </a:p>
        </p:txBody>
      </p:sp>
    </p:spTree>
    <p:extLst>
      <p:ext uri="{BB962C8B-B14F-4D97-AF65-F5344CB8AC3E}">
        <p14:creationId xmlns:p14="http://schemas.microsoft.com/office/powerpoint/2010/main" val="533154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143</a:t>
            </a:fld>
            <a:endParaRPr lang="en-US"/>
          </a:p>
        </p:txBody>
      </p:sp>
    </p:spTree>
    <p:extLst>
      <p:ext uri="{BB962C8B-B14F-4D97-AF65-F5344CB8AC3E}">
        <p14:creationId xmlns:p14="http://schemas.microsoft.com/office/powerpoint/2010/main" val="281145292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a:t>
            </a:r>
          </a:p>
        </p:txBody>
      </p:sp>
      <p:sp>
        <p:nvSpPr>
          <p:cNvPr id="16179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Arrays in C can have multiple indices. </a:t>
            </a:r>
          </a:p>
          <a:p>
            <a:pPr eaLnBrk="1" hangingPunct="1">
              <a:lnSpc>
                <a:spcPct val="90000"/>
              </a:lnSpc>
            </a:pPr>
            <a:r>
              <a:rPr lang="en-US" altLang="en-US" dirty="0" smtClean="0">
                <a:solidFill>
                  <a:srgbClr val="000000"/>
                </a:solidFill>
              </a:rPr>
              <a:t>A common use of </a:t>
            </a:r>
            <a:r>
              <a:rPr lang="en-US" altLang="en-US" dirty="0" smtClean="0">
                <a:solidFill>
                  <a:srgbClr val="0000FF"/>
                </a:solidFill>
              </a:rPr>
              <a:t>multidimensional arrays</a:t>
            </a:r>
            <a:r>
              <a:rPr lang="en-US" altLang="en-US" dirty="0" smtClean="0">
                <a:solidFill>
                  <a:srgbClr val="000000"/>
                </a:solidFill>
              </a:rPr>
              <a:t> is to represent </a:t>
            </a:r>
            <a:r>
              <a:rPr lang="en-US" altLang="en-US" dirty="0" smtClean="0">
                <a:solidFill>
                  <a:srgbClr val="0000FF"/>
                </a:solidFill>
              </a:rPr>
              <a:t>tables </a:t>
            </a:r>
            <a:r>
              <a:rPr lang="en-US" altLang="en-US" dirty="0" smtClean="0">
                <a:solidFill>
                  <a:srgbClr val="000000"/>
                </a:solidFill>
              </a:rPr>
              <a:t>of values consisting of information arranged in </a:t>
            </a:r>
            <a:r>
              <a:rPr lang="en-US" altLang="en-US" i="1" dirty="0" smtClean="0">
                <a:solidFill>
                  <a:srgbClr val="000000"/>
                </a:solidFill>
              </a:rPr>
              <a:t>rows</a:t>
            </a:r>
            <a:r>
              <a:rPr lang="en-US" altLang="en-US" dirty="0" smtClean="0">
                <a:solidFill>
                  <a:srgbClr val="000000"/>
                </a:solidFill>
              </a:rPr>
              <a:t> and </a:t>
            </a:r>
            <a:r>
              <a:rPr lang="en-US" altLang="en-US" i="1" dirty="0" smtClean="0">
                <a:solidFill>
                  <a:srgbClr val="000000"/>
                </a:solidFill>
              </a:rPr>
              <a:t>columns</a:t>
            </a:r>
            <a:r>
              <a:rPr lang="en-US" altLang="en-US" dirty="0" smtClean="0">
                <a:solidFill>
                  <a:srgbClr val="000000"/>
                </a:solidFill>
              </a:rPr>
              <a:t>. </a:t>
            </a:r>
          </a:p>
          <a:p>
            <a:pPr eaLnBrk="1" hangingPunct="1">
              <a:lnSpc>
                <a:spcPct val="90000"/>
              </a:lnSpc>
            </a:pPr>
            <a:r>
              <a:rPr lang="en-US" altLang="en-US" dirty="0" smtClean="0">
                <a:solidFill>
                  <a:srgbClr val="000000"/>
                </a:solidFill>
              </a:rPr>
              <a:t>To identify a particular table element, we must specify two indices: The first (by convention) identifies the element’s </a:t>
            </a:r>
            <a:r>
              <a:rPr lang="en-US" altLang="en-US" i="1" dirty="0" smtClean="0">
                <a:solidFill>
                  <a:srgbClr val="000000"/>
                </a:solidFill>
              </a:rPr>
              <a:t>row</a:t>
            </a:r>
            <a:r>
              <a:rPr lang="en-US" altLang="en-US" dirty="0" smtClean="0">
                <a:solidFill>
                  <a:srgbClr val="000000"/>
                </a:solidFill>
              </a:rPr>
              <a:t> and the second (by convention) identifies the element’s </a:t>
            </a:r>
            <a:r>
              <a:rPr lang="en-US" altLang="en-US" i="1" dirty="0" smtClean="0">
                <a:solidFill>
                  <a:srgbClr val="000000"/>
                </a:solidFill>
              </a:rPr>
              <a:t>column</a:t>
            </a:r>
            <a:r>
              <a:rPr lang="en-US" altLang="en-US" dirty="0" smtClean="0">
                <a:solidFill>
                  <a:srgbClr val="000000"/>
                </a:solidFill>
              </a:rPr>
              <a:t>. </a:t>
            </a:r>
          </a:p>
          <a:p>
            <a:pPr eaLnBrk="1" hangingPunct="1">
              <a:lnSpc>
                <a:spcPct val="90000"/>
              </a:lnSpc>
            </a:pPr>
            <a:r>
              <a:rPr lang="en-US" altLang="en-US" dirty="0" smtClean="0">
                <a:solidFill>
                  <a:srgbClr val="000000"/>
                </a:solidFill>
              </a:rPr>
              <a:t>Tables or arrays that require two indices to identify a particular element are called </a:t>
            </a:r>
            <a:r>
              <a:rPr lang="en-US" altLang="en-US" dirty="0" smtClean="0">
                <a:solidFill>
                  <a:srgbClr val="0000FF"/>
                </a:solidFill>
              </a:rPr>
              <a:t>two-dimensional arrays</a:t>
            </a:r>
            <a:r>
              <a:rPr lang="en-US" altLang="en-US" dirty="0" smtClean="0">
                <a:solidFill>
                  <a:srgbClr val="000000"/>
                </a:solidFill>
              </a:rPr>
              <a:t>. </a:t>
            </a:r>
          </a:p>
        </p:txBody>
      </p:sp>
      <p:sp>
        <p:nvSpPr>
          <p:cNvPr id="1566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144</a:t>
            </a:fld>
            <a:endParaRPr lang="en-US" altLang="en-US" dirty="0"/>
          </a:p>
        </p:txBody>
      </p:sp>
    </p:spTree>
    <p:extLst>
      <p:ext uri="{BB962C8B-B14F-4D97-AF65-F5344CB8AC3E}">
        <p14:creationId xmlns:p14="http://schemas.microsoft.com/office/powerpoint/2010/main" val="1603392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2819" name="Text Placeholder 2"/>
          <p:cNvSpPr>
            <a:spLocks noGrp="1"/>
          </p:cNvSpPr>
          <p:nvPr>
            <p:ph type="body" idx="1"/>
          </p:nvPr>
        </p:nvSpPr>
        <p:spPr/>
        <p:txBody>
          <a:bodyPr/>
          <a:lstStyle/>
          <a:p>
            <a:pPr eaLnBrk="1" hangingPunct="1"/>
            <a:r>
              <a:rPr lang="en-US" altLang="en-US" dirty="0" smtClean="0">
                <a:solidFill>
                  <a:srgbClr val="000000"/>
                </a:solidFill>
              </a:rPr>
              <a:t>Multidimensional arrays can have more than two indices. </a:t>
            </a:r>
          </a:p>
          <a:p>
            <a:pPr eaLnBrk="1" hangingPunct="1"/>
            <a:r>
              <a:rPr lang="en-US" altLang="en-US" dirty="0" smtClean="0">
                <a:solidFill>
                  <a:srgbClr val="000000"/>
                </a:solidFill>
              </a:rPr>
              <a:t>Figure 6.20 illustrates a two-dimensional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array contains three rows and four columns, so it’s said to be a 3-by-4 array. </a:t>
            </a:r>
          </a:p>
          <a:p>
            <a:pPr eaLnBrk="1" hangingPunct="1"/>
            <a:r>
              <a:rPr lang="en-US" altLang="en-US" dirty="0" smtClean="0">
                <a:solidFill>
                  <a:srgbClr val="000000"/>
                </a:solidFill>
              </a:rPr>
              <a:t>In general, an array with </a:t>
            </a:r>
            <a:r>
              <a:rPr lang="en-US" altLang="en-US" i="1" dirty="0" smtClean="0">
                <a:solidFill>
                  <a:srgbClr val="000000"/>
                </a:solidFill>
              </a:rPr>
              <a:t>m </a:t>
            </a:r>
            <a:r>
              <a:rPr lang="en-US" altLang="en-US" dirty="0" smtClean="0">
                <a:solidFill>
                  <a:srgbClr val="000000"/>
                </a:solidFill>
              </a:rPr>
              <a:t>rows and </a:t>
            </a:r>
            <a:r>
              <a:rPr lang="en-US" altLang="en-US" i="1" dirty="0" smtClean="0">
                <a:solidFill>
                  <a:srgbClr val="000000"/>
                </a:solidFill>
              </a:rPr>
              <a:t>n </a:t>
            </a:r>
            <a:r>
              <a:rPr lang="en-US" altLang="en-US" dirty="0" smtClean="0">
                <a:solidFill>
                  <a:srgbClr val="000000"/>
                </a:solidFill>
              </a:rPr>
              <a:t>columns is called an </a:t>
            </a:r>
            <a:r>
              <a:rPr lang="en-US" altLang="en-US" i="1" dirty="0" smtClean="0">
                <a:solidFill>
                  <a:srgbClr val="0000FF"/>
                </a:solidFill>
              </a:rPr>
              <a:t>m</a:t>
            </a:r>
            <a:r>
              <a:rPr lang="en-US" altLang="en-US" dirty="0" smtClean="0">
                <a:solidFill>
                  <a:srgbClr val="0000FF"/>
                </a:solidFill>
              </a:rPr>
              <a:t>-by-</a:t>
            </a:r>
            <a:r>
              <a:rPr lang="en-US" altLang="en-US" i="1" dirty="0" smtClean="0">
                <a:solidFill>
                  <a:srgbClr val="0000FF"/>
                </a:solidFill>
              </a:rPr>
              <a:t>n </a:t>
            </a:r>
            <a:r>
              <a:rPr lang="en-US" altLang="en-US" dirty="0" smtClean="0">
                <a:solidFill>
                  <a:srgbClr val="0000FF"/>
                </a:solidFill>
              </a:rPr>
              <a:t>array</a:t>
            </a:r>
          </a:p>
        </p:txBody>
      </p:sp>
      <p:sp>
        <p:nvSpPr>
          <p:cNvPr id="1577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145</a:t>
            </a:fld>
            <a:endParaRPr lang="en-US" altLang="en-US" dirty="0"/>
          </a:p>
        </p:txBody>
      </p:sp>
    </p:spTree>
    <p:extLst>
      <p:ext uri="{BB962C8B-B14F-4D97-AF65-F5344CB8AC3E}">
        <p14:creationId xmlns:p14="http://schemas.microsoft.com/office/powerpoint/2010/main" val="27051669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100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146</a:t>
            </a:fld>
            <a:endParaRPr lang="en-US"/>
          </a:p>
        </p:txBody>
      </p:sp>
    </p:spTree>
    <p:extLst>
      <p:ext uri="{BB962C8B-B14F-4D97-AF65-F5344CB8AC3E}">
        <p14:creationId xmlns:p14="http://schemas.microsoft.com/office/powerpoint/2010/main" val="3814151157"/>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4867" name="Text Placeholder 2"/>
          <p:cNvSpPr>
            <a:spLocks noGrp="1"/>
          </p:cNvSpPr>
          <p:nvPr>
            <p:ph type="body" idx="1"/>
          </p:nvPr>
        </p:nvSpPr>
        <p:spPr/>
        <p:txBody>
          <a:bodyPr>
            <a:normAutofit/>
          </a:bodyPr>
          <a:lstStyle/>
          <a:p>
            <a:pPr eaLnBrk="1" hangingPunct="1"/>
            <a:r>
              <a:rPr lang="en-US" altLang="en-US" dirty="0" smtClean="0">
                <a:solidFill>
                  <a:srgbClr val="000000"/>
                </a:solidFill>
              </a:rPr>
              <a:t>Every element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identified in Fig. 6.20 by an element name of the form </a:t>
            </a: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][j]</a:t>
            </a:r>
            <a:r>
              <a:rPr lang="en-US" altLang="en-US" dirty="0" smtClean="0">
                <a:solidFill>
                  <a:srgbClr val="000000"/>
                </a:solidFill>
              </a:rPr>
              <a:t>;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the name of the array, and </a:t>
            </a:r>
            <a:r>
              <a:rPr lang="en-US" altLang="en-US" dirty="0" err="1" smtClean="0">
                <a:solidFill>
                  <a:srgbClr val="000000"/>
                </a:solidFill>
                <a:latin typeface="Consolas" panose="020B0609020204030204" pitchFamily="49" charset="0"/>
              </a:rPr>
              <a:t>i</a:t>
            </a:r>
            <a:r>
              <a:rPr lang="en-US" altLang="en-US" dirty="0" smtClean="0">
                <a:solidFill>
                  <a:srgbClr val="000000"/>
                </a:solidFill>
              </a:rPr>
              <a:t> and </a:t>
            </a:r>
            <a:r>
              <a:rPr lang="en-US" altLang="en-US" dirty="0" smtClean="0">
                <a:solidFill>
                  <a:srgbClr val="000000"/>
                </a:solidFill>
                <a:latin typeface="Consolas" panose="020B0609020204030204" pitchFamily="49" charset="0"/>
              </a:rPr>
              <a:t>j</a:t>
            </a:r>
            <a:r>
              <a:rPr lang="en-US" altLang="en-US" dirty="0" smtClean="0">
                <a:solidFill>
                  <a:srgbClr val="000000"/>
                </a:solidFill>
              </a:rPr>
              <a:t> are the indices that uniquely identify each element in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names of the elements in row </a:t>
            </a:r>
            <a:r>
              <a:rPr lang="en-US" altLang="en-US" dirty="0" smtClean="0">
                <a:solidFill>
                  <a:srgbClr val="000000"/>
                </a:solidFill>
                <a:latin typeface="Consolas" panose="020B0609020204030204" pitchFamily="49" charset="0"/>
              </a:rPr>
              <a:t>0</a:t>
            </a:r>
            <a:r>
              <a:rPr lang="en-US" altLang="en-US" dirty="0" smtClean="0">
                <a:solidFill>
                  <a:srgbClr val="000000"/>
                </a:solidFill>
              </a:rPr>
              <a:t> all have a first index of </a:t>
            </a:r>
            <a:r>
              <a:rPr lang="en-US" altLang="en-US" dirty="0" smtClean="0">
                <a:solidFill>
                  <a:srgbClr val="000000"/>
                </a:solidFill>
                <a:latin typeface="Consolas" panose="020B0609020204030204" pitchFamily="49" charset="0"/>
              </a:rPr>
              <a:t>0</a:t>
            </a:r>
            <a:r>
              <a:rPr lang="en-US" altLang="en-US" dirty="0" smtClean="0">
                <a:solidFill>
                  <a:srgbClr val="000000"/>
                </a:solidFill>
              </a:rPr>
              <a:t>; the names of the elements in column </a:t>
            </a:r>
            <a:r>
              <a:rPr lang="en-US" altLang="en-US" dirty="0" smtClean="0">
                <a:solidFill>
                  <a:srgbClr val="000000"/>
                </a:solidFill>
                <a:latin typeface="Consolas" panose="020B0609020204030204" pitchFamily="49" charset="0"/>
              </a:rPr>
              <a:t>3</a:t>
            </a:r>
            <a:r>
              <a:rPr lang="en-US" altLang="en-US" dirty="0" smtClean="0">
                <a:solidFill>
                  <a:srgbClr val="000000"/>
                </a:solidFill>
              </a:rPr>
              <a:t> all have a second index of </a:t>
            </a:r>
            <a:r>
              <a:rPr lang="en-US" altLang="en-US" dirty="0" smtClean="0">
                <a:solidFill>
                  <a:srgbClr val="000000"/>
                </a:solidFill>
                <a:latin typeface="Consolas" panose="020B0609020204030204" pitchFamily="49" charset="0"/>
              </a:rPr>
              <a:t>3</a:t>
            </a:r>
            <a:r>
              <a:rPr lang="en-US" altLang="en-US" dirty="0" smtClean="0">
                <a:solidFill>
                  <a:srgbClr val="000000"/>
                </a:solidFill>
              </a:rPr>
              <a:t>. </a:t>
            </a:r>
          </a:p>
        </p:txBody>
      </p:sp>
      <p:sp>
        <p:nvSpPr>
          <p:cNvPr id="1597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147</a:t>
            </a:fld>
            <a:endParaRPr lang="en-US" altLang="en-US" dirty="0"/>
          </a:p>
        </p:txBody>
      </p:sp>
    </p:spTree>
    <p:extLst>
      <p:ext uri="{BB962C8B-B14F-4D97-AF65-F5344CB8AC3E}">
        <p14:creationId xmlns:p14="http://schemas.microsoft.com/office/powerpoint/2010/main" val="306853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3210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148</a:t>
            </a:fld>
            <a:endParaRPr lang="en-US"/>
          </a:p>
        </p:txBody>
      </p:sp>
    </p:spTree>
    <p:extLst>
      <p:ext uri="{BB962C8B-B14F-4D97-AF65-F5344CB8AC3E}">
        <p14:creationId xmlns:p14="http://schemas.microsoft.com/office/powerpoint/2010/main" val="384628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 (Cont.)</a:t>
            </a:r>
          </a:p>
        </p:txBody>
      </p:sp>
      <p:sp>
        <p:nvSpPr>
          <p:cNvPr id="166915"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A multidimensional array can be initialized when it’s defined, much like a </a:t>
            </a:r>
            <a:r>
              <a:rPr lang="en-US" altLang="en-US" sz="2500" dirty="0" smtClean="0">
                <a:solidFill>
                  <a:srgbClr val="000000"/>
                </a:solidFill>
              </a:rPr>
              <a:t>one-dimensional </a:t>
            </a:r>
            <a:r>
              <a:rPr lang="en-US" altLang="en-US" sz="2500" dirty="0">
                <a:solidFill>
                  <a:srgbClr val="000000"/>
                </a:solidFill>
              </a:rPr>
              <a:t>array. </a:t>
            </a:r>
          </a:p>
          <a:p>
            <a:pPr eaLnBrk="1" hangingPunct="1"/>
            <a:r>
              <a:rPr lang="en-US" altLang="en-US" sz="2500" dirty="0">
                <a:solidFill>
                  <a:srgbClr val="000000"/>
                </a:solidFill>
              </a:rPr>
              <a:t>For example, a </a:t>
            </a:r>
            <a:r>
              <a:rPr lang="en-US" altLang="en-US" sz="2500" dirty="0" smtClean="0">
                <a:solidFill>
                  <a:srgbClr val="000000"/>
                </a:solidFill>
              </a:rPr>
              <a:t>two-dimensional </a:t>
            </a:r>
            <a:r>
              <a:rPr lang="en-US" altLang="en-US" sz="2500" dirty="0">
                <a:solidFill>
                  <a:srgbClr val="000000"/>
                </a:solidFill>
              </a:rPr>
              <a:t>array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b[2][2]</a:t>
            </a:r>
            <a:r>
              <a:rPr lang="en-US" altLang="en-US" sz="2500" dirty="0">
                <a:solidFill>
                  <a:srgbClr val="000000"/>
                </a:solidFill>
              </a:rPr>
              <a:t> could be defined and initialized with</a:t>
            </a:r>
          </a:p>
          <a:p>
            <a:pPr lvl="2" eaLnBrk="1" hangingPunct="1"/>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b[</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1</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3</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r>
              <a:rPr lang="en-US" altLang="en-US" sz="2500" dirty="0">
                <a:solidFill>
                  <a:srgbClr val="000000"/>
                </a:solidFill>
              </a:rPr>
              <a:t>The values are grouped by row in braces. </a:t>
            </a:r>
          </a:p>
          <a:p>
            <a:pPr eaLnBrk="1" hangingPunct="1"/>
            <a:r>
              <a:rPr lang="en-US" altLang="en-US" sz="2500" dirty="0">
                <a:solidFill>
                  <a:srgbClr val="000000"/>
                </a:solidFill>
              </a:rPr>
              <a:t>The values in the first set of braces initialize row 0 and the values in the second set of braces initialize row 1. </a:t>
            </a:r>
          </a:p>
          <a:p>
            <a:pPr eaLnBrk="1" hangingPunct="1"/>
            <a:r>
              <a:rPr lang="en-US" altLang="en-US" sz="2500" dirty="0">
                <a:solidFill>
                  <a:srgbClr val="000000"/>
                </a:solidFill>
              </a:rPr>
              <a:t>So, the values </a:t>
            </a:r>
            <a:r>
              <a:rPr lang="en-US" altLang="en-US" sz="2500" dirty="0">
                <a:solidFill>
                  <a:srgbClr val="000000"/>
                </a:solidFill>
                <a:latin typeface="Consolas" panose="020B0609020204030204" pitchFamily="49" charset="0"/>
              </a:rPr>
              <a:t>1</a:t>
            </a:r>
            <a:r>
              <a:rPr lang="en-US" altLang="en-US" sz="2500" dirty="0">
                <a:solidFill>
                  <a:srgbClr val="000000"/>
                </a:solidFill>
              </a:rPr>
              <a:t> and </a:t>
            </a:r>
            <a:r>
              <a:rPr lang="en-US" altLang="en-US" sz="2500" dirty="0">
                <a:solidFill>
                  <a:srgbClr val="000000"/>
                </a:solidFill>
                <a:latin typeface="Consolas" panose="020B0609020204030204" pitchFamily="49" charset="0"/>
              </a:rPr>
              <a:t>2</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b[0][0]</a:t>
            </a:r>
            <a:r>
              <a:rPr lang="en-US" altLang="en-US" sz="2500" dirty="0">
                <a:solidFill>
                  <a:srgbClr val="000000"/>
                </a:solidFill>
              </a:rPr>
              <a:t> and </a:t>
            </a:r>
            <a:r>
              <a:rPr lang="en-US" altLang="en-US" sz="2500" dirty="0">
                <a:solidFill>
                  <a:srgbClr val="000000"/>
                </a:solidFill>
                <a:latin typeface="Consolas" panose="020B0609020204030204" pitchFamily="49" charset="0"/>
              </a:rPr>
              <a:t>b[0][1]</a:t>
            </a:r>
            <a:r>
              <a:rPr lang="en-US" altLang="en-US" sz="2500" dirty="0">
                <a:solidFill>
                  <a:srgbClr val="000000"/>
                </a:solidFill>
              </a:rPr>
              <a:t>, respectively, and the values </a:t>
            </a:r>
            <a:r>
              <a:rPr lang="en-US" altLang="en-US" sz="2500" dirty="0">
                <a:solidFill>
                  <a:srgbClr val="000000"/>
                </a:solidFill>
                <a:latin typeface="Consolas" panose="020B0609020204030204" pitchFamily="49" charset="0"/>
              </a:rPr>
              <a:t>3</a:t>
            </a:r>
            <a:r>
              <a:rPr lang="en-US" altLang="en-US" sz="2500" dirty="0">
                <a:solidFill>
                  <a:srgbClr val="000000"/>
                </a:solidFill>
              </a:rPr>
              <a:t> and </a:t>
            </a:r>
            <a:r>
              <a:rPr lang="en-US" altLang="en-US" sz="2500" dirty="0">
                <a:solidFill>
                  <a:srgbClr val="000000"/>
                </a:solidFill>
                <a:latin typeface="Consolas" panose="020B0609020204030204" pitchFamily="49" charset="0"/>
              </a:rPr>
              <a:t>4</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b[1][0]</a:t>
            </a:r>
            <a:r>
              <a:rPr lang="en-US" altLang="en-US" sz="2500" dirty="0">
                <a:solidFill>
                  <a:srgbClr val="000000"/>
                </a:solidFill>
              </a:rPr>
              <a:t> and </a:t>
            </a:r>
            <a:r>
              <a:rPr lang="en-US" altLang="en-US" sz="2500" dirty="0">
                <a:solidFill>
                  <a:srgbClr val="000000"/>
                </a:solidFill>
                <a:latin typeface="Consolas" panose="020B0609020204030204" pitchFamily="49" charset="0"/>
              </a:rPr>
              <a:t>b[1][1]</a:t>
            </a:r>
            <a:r>
              <a:rPr lang="en-US" altLang="en-US" sz="2500" dirty="0">
                <a:solidFill>
                  <a:srgbClr val="000000"/>
                </a:solidFill>
              </a:rPr>
              <a:t>, respectively. </a:t>
            </a:r>
          </a:p>
        </p:txBody>
      </p:sp>
      <p:sp>
        <p:nvSpPr>
          <p:cNvPr id="1617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149</a:t>
            </a:fld>
            <a:endParaRPr lang="en-US" altLang="en-US" dirty="0"/>
          </a:p>
        </p:txBody>
      </p:sp>
    </p:spTree>
    <p:extLst>
      <p:ext uri="{BB962C8B-B14F-4D97-AF65-F5344CB8AC3E}">
        <p14:creationId xmlns:p14="http://schemas.microsoft.com/office/powerpoint/2010/main" val="181793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a:t>
            </a:r>
          </a:p>
        </p:txBody>
      </p:sp>
      <p:sp>
        <p:nvSpPr>
          <p:cNvPr id="245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6.4.1 Defining an Array and Using a Loop to Set the Array’s Element Values</a:t>
            </a:r>
          </a:p>
          <a:p>
            <a:pPr eaLnBrk="1" hangingPunct="1">
              <a:defRPr/>
            </a:pPr>
            <a:r>
              <a:rPr lang="en-US" dirty="0" smtClean="0">
                <a:solidFill>
                  <a:srgbClr val="000000"/>
                </a:solidFill>
              </a:rPr>
              <a:t>Like any other variables, uninitialized array elements contain garbage values.</a:t>
            </a:r>
          </a:p>
          <a:p>
            <a:pPr eaLnBrk="1" hangingPunct="1">
              <a:defRPr/>
            </a:pPr>
            <a:r>
              <a:rPr lang="en-US" dirty="0" smtClean="0">
                <a:solidFill>
                  <a:srgbClr val="000000"/>
                </a:solidFill>
              </a:rPr>
              <a:t>Figure 6.3 uses </a:t>
            </a:r>
            <a:r>
              <a:rPr lang="en-US" dirty="0" smtClean="0">
                <a:solidFill>
                  <a:srgbClr val="000000"/>
                </a:solidFill>
                <a:latin typeface="Consolas" panose="020B0609020204030204" pitchFamily="49" charset="0"/>
              </a:rPr>
              <a:t>for</a:t>
            </a:r>
            <a:r>
              <a:rPr lang="en-US" dirty="0" smtClean="0">
                <a:solidFill>
                  <a:srgbClr val="000000"/>
                </a:solidFill>
              </a:rPr>
              <a:t> statements to initialize the elements of a five integer array </a:t>
            </a:r>
            <a:r>
              <a:rPr lang="en-US" dirty="0" smtClean="0">
                <a:solidFill>
                  <a:srgbClr val="000000"/>
                </a:solidFill>
                <a:latin typeface="Consolas" panose="020B0609020204030204" pitchFamily="49" charset="0"/>
              </a:rPr>
              <a:t>n</a:t>
            </a:r>
            <a:r>
              <a:rPr lang="en-US" dirty="0" smtClean="0">
                <a:solidFill>
                  <a:srgbClr val="000000"/>
                </a:solidFill>
              </a:rPr>
              <a:t> to zeros and print the array in tabular format. </a:t>
            </a:r>
          </a:p>
          <a:p>
            <a:pPr eaLnBrk="1" hangingPunct="1">
              <a:defRPr/>
            </a:pPr>
            <a:r>
              <a:rPr lang="en-US" dirty="0" smtClean="0">
                <a:solidFill>
                  <a:srgbClr val="000000"/>
                </a:solidFill>
              </a:rPr>
              <a:t>The first </a:t>
            </a:r>
            <a:r>
              <a:rPr lang="en-US" dirty="0" err="1" smtClean="0">
                <a:solidFill>
                  <a:srgbClr val="000000"/>
                </a:solidFill>
                <a:latin typeface="Consolas" panose="020B0609020204030204" pitchFamily="49" charset="0"/>
              </a:rPr>
              <a:t>printf</a:t>
            </a:r>
            <a:r>
              <a:rPr lang="en-US" dirty="0" smtClean="0">
                <a:solidFill>
                  <a:srgbClr val="000000"/>
                </a:solidFill>
              </a:rPr>
              <a:t> statement displays the column heads for the two columns printed in the subsequent </a:t>
            </a:r>
            <a:r>
              <a:rPr lang="en-US" dirty="0" smtClean="0">
                <a:solidFill>
                  <a:srgbClr val="000000"/>
                </a:solidFill>
                <a:latin typeface="Consolas" panose="020B0609020204030204" pitchFamily="49" charset="0"/>
              </a:rPr>
              <a:t>for</a:t>
            </a:r>
            <a:r>
              <a:rPr lang="en-US" dirty="0" smtClean="0">
                <a:solidFill>
                  <a:srgbClr val="000000"/>
                </a:solidFill>
              </a:rPr>
              <a:t> statement.</a:t>
            </a:r>
          </a:p>
        </p:txBody>
      </p:sp>
      <p:sp>
        <p:nvSpPr>
          <p:cNvPr id="245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a:t>
            </a:fld>
            <a:endParaRPr lang="en-US" altLang="en-US" dirty="0"/>
          </a:p>
        </p:txBody>
      </p:sp>
    </p:spTree>
    <p:extLst>
      <p:ext uri="{BB962C8B-B14F-4D97-AF65-F5344CB8AC3E}">
        <p14:creationId xmlns:p14="http://schemas.microsoft.com/office/powerpoint/2010/main" val="5738070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Arrays </a:t>
            </a:r>
            <a:r>
              <a:rPr lang="en-US" dirty="0" smtClean="0">
                <a:solidFill>
                  <a:srgbClr val="3380E6"/>
                </a:solidFill>
                <a:latin typeface="Calibri" panose="020F0502020204030204" pitchFamily="34" charset="0"/>
              </a:rPr>
              <a:t>(Cont.)</a:t>
            </a:r>
          </a:p>
        </p:txBody>
      </p:sp>
      <p:sp>
        <p:nvSpPr>
          <p:cNvPr id="167939" name="Text Placeholder 2"/>
          <p:cNvSpPr>
            <a:spLocks noGrp="1"/>
          </p:cNvSpPr>
          <p:nvPr>
            <p:ph type="body" idx="1"/>
          </p:nvPr>
        </p:nvSpPr>
        <p:spPr/>
        <p:txBody>
          <a:bodyPr>
            <a:normAutofit/>
          </a:bodyPr>
          <a:lstStyle/>
          <a:p>
            <a:pPr eaLnBrk="1" hangingPunct="1"/>
            <a:r>
              <a:rPr lang="en-US" altLang="en-US" i="1" dirty="0" smtClean="0">
                <a:solidFill>
                  <a:srgbClr val="000000"/>
                </a:solidFill>
              </a:rPr>
              <a:t>If there are not enough initializers for a given row, the remaining elements of that row are initialized to </a:t>
            </a:r>
            <a:r>
              <a:rPr lang="en-US" altLang="en-US" i="1" dirty="0" smtClean="0">
                <a:solidFill>
                  <a:srgbClr val="000000"/>
                </a:solidFill>
                <a:latin typeface="Consolas" panose="020B0609020204030204" pitchFamily="49" charset="0"/>
              </a:rPr>
              <a:t>0</a:t>
            </a:r>
            <a:r>
              <a:rPr lang="en-US" altLang="en-US" i="1" dirty="0" smtClean="0">
                <a:solidFill>
                  <a:srgbClr val="000000"/>
                </a:solidFill>
              </a:rPr>
              <a:t>. </a:t>
            </a:r>
          </a:p>
          <a:p>
            <a:pPr eaLnBrk="1" hangingPunct="1"/>
            <a:r>
              <a:rPr lang="en-US" altLang="en-US" dirty="0" smtClean="0">
                <a:solidFill>
                  <a:srgbClr val="000000"/>
                </a:solidFill>
              </a:rPr>
              <a:t>Thus,</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initialize </a:t>
            </a:r>
            <a:r>
              <a:rPr lang="en-US" altLang="en-US" dirty="0" smtClean="0">
                <a:solidFill>
                  <a:srgbClr val="000000"/>
                </a:solidFill>
                <a:latin typeface="Consolas" panose="020B0609020204030204" pitchFamily="49" charset="0"/>
              </a:rPr>
              <a:t>b[0][0]</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b[0][1]</a:t>
            </a:r>
            <a:r>
              <a:rPr lang="en-US" altLang="en-US" dirty="0" smtClean="0">
                <a:solidFill>
                  <a:srgbClr val="000000"/>
                </a:solidFill>
              </a:rPr>
              <a:t>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b[1][0]</a:t>
            </a:r>
            <a:r>
              <a:rPr lang="en-US" altLang="en-US" dirty="0" smtClean="0">
                <a:solidFill>
                  <a:srgbClr val="000000"/>
                </a:solidFill>
              </a:rPr>
              <a:t> to </a:t>
            </a:r>
            <a:r>
              <a:rPr lang="en-US" altLang="en-US" dirty="0" smtClean="0">
                <a:solidFill>
                  <a:srgbClr val="000000"/>
                </a:solidFill>
                <a:latin typeface="Consolas" panose="020B0609020204030204" pitchFamily="49" charset="0"/>
              </a:rPr>
              <a:t>3</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b[1][1]</a:t>
            </a:r>
            <a:r>
              <a:rPr lang="en-US" altLang="en-US" dirty="0" smtClean="0">
                <a:solidFill>
                  <a:srgbClr val="000000"/>
                </a:solidFill>
              </a:rPr>
              <a:t> to </a:t>
            </a:r>
            <a:r>
              <a:rPr lang="en-US" altLang="en-US" dirty="0" smtClean="0">
                <a:solidFill>
                  <a:srgbClr val="000000"/>
                </a:solidFill>
                <a:latin typeface="Consolas" panose="020B0609020204030204" pitchFamily="49" charset="0"/>
              </a:rPr>
              <a:t>4</a:t>
            </a:r>
            <a:r>
              <a:rPr lang="en-US" altLang="en-US" dirty="0" smtClean="0">
                <a:solidFill>
                  <a:srgbClr val="000000"/>
                </a:solidFill>
              </a:rPr>
              <a:t>. </a:t>
            </a:r>
          </a:p>
          <a:p>
            <a:pPr eaLnBrk="1" hangingPunct="1"/>
            <a:r>
              <a:rPr lang="en-US" altLang="en-US" dirty="0" smtClean="0">
                <a:solidFill>
                  <a:srgbClr val="000000"/>
                </a:solidFill>
              </a:rPr>
              <a:t>Figure 6.21 demonstrates defining and initializing two-dimensional arrays. </a:t>
            </a:r>
          </a:p>
          <a:p>
            <a:pPr eaLnBrk="1" hangingPunct="1">
              <a:buFont typeface="Wingdings 3" panose="05040102010807070707" pitchFamily="18" charset="2"/>
              <a:buNone/>
            </a:pPr>
            <a:endParaRPr lang="en-US" altLang="en-US" dirty="0" smtClean="0">
              <a:solidFill>
                <a:srgbClr val="000000"/>
              </a:solidFill>
            </a:endParaRPr>
          </a:p>
        </p:txBody>
      </p:sp>
      <p:sp>
        <p:nvSpPr>
          <p:cNvPr id="1628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150</a:t>
            </a:fld>
            <a:endParaRPr lang="en-US" altLang="en-US" dirty="0"/>
          </a:p>
        </p:txBody>
      </p:sp>
    </p:spTree>
    <p:extLst>
      <p:ext uri="{BB962C8B-B14F-4D97-AF65-F5344CB8AC3E}">
        <p14:creationId xmlns:p14="http://schemas.microsoft.com/office/powerpoint/2010/main" val="1891430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8579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151</a:t>
            </a:fld>
            <a:endParaRPr lang="en-US"/>
          </a:p>
        </p:txBody>
      </p:sp>
    </p:spTree>
    <p:extLst>
      <p:ext uri="{BB962C8B-B14F-4D97-AF65-F5344CB8AC3E}">
        <p14:creationId xmlns:p14="http://schemas.microsoft.com/office/powerpoint/2010/main" val="254640194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2391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152</a:t>
            </a:fld>
            <a:endParaRPr lang="en-US"/>
          </a:p>
        </p:txBody>
      </p:sp>
    </p:spTree>
    <p:extLst>
      <p:ext uri="{BB962C8B-B14F-4D97-AF65-F5344CB8AC3E}">
        <p14:creationId xmlns:p14="http://schemas.microsoft.com/office/powerpoint/2010/main" val="183137580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2035" name="Text Placeholder 2"/>
          <p:cNvSpPr>
            <a:spLocks noGrp="1"/>
          </p:cNvSpPr>
          <p:nvPr>
            <p:ph type="body" idx="1"/>
          </p:nvPr>
        </p:nvSpPr>
        <p:spPr/>
        <p:txBody>
          <a:bodyPr/>
          <a:lstStyle/>
          <a:p>
            <a:pPr eaLnBrk="1" hangingPunct="1"/>
            <a:r>
              <a:rPr lang="en-US" altLang="en-US" dirty="0" smtClean="0">
                <a:solidFill>
                  <a:srgbClr val="000000"/>
                </a:solidFill>
              </a:rPr>
              <a:t>The program defines three arrays of two rows and three columns (six elements each). </a:t>
            </a:r>
          </a:p>
          <a:p>
            <a:pPr eaLnBrk="1" hangingPunct="1"/>
            <a:r>
              <a:rPr lang="en-US" altLang="en-US" dirty="0" smtClean="0">
                <a:solidFill>
                  <a:srgbClr val="000000"/>
                </a:solidFill>
              </a:rPr>
              <a:t>The definition of </a:t>
            </a:r>
            <a:r>
              <a:rPr lang="en-US" altLang="en-US" dirty="0" smtClean="0">
                <a:solidFill>
                  <a:srgbClr val="000000"/>
                </a:solidFill>
                <a:latin typeface="Consolas" panose="020B0609020204030204" pitchFamily="49" charset="0"/>
              </a:rPr>
              <a:t>array1</a:t>
            </a:r>
            <a:r>
              <a:rPr lang="en-US" altLang="en-US" dirty="0" smtClean="0">
                <a:solidFill>
                  <a:srgbClr val="000000"/>
                </a:solidFill>
              </a:rPr>
              <a:t> provides six initializers in two </a:t>
            </a:r>
            <a:r>
              <a:rPr lang="en-US" altLang="en-US" dirty="0" err="1" smtClean="0">
                <a:solidFill>
                  <a:srgbClr val="000000"/>
                </a:solidFill>
              </a:rPr>
              <a:t>sublists</a:t>
            </a:r>
            <a:r>
              <a:rPr lang="en-US" altLang="en-US" dirty="0" smtClean="0">
                <a:solidFill>
                  <a:srgbClr val="000000"/>
                </a:solidFill>
              </a:rPr>
              <a:t>. </a:t>
            </a:r>
          </a:p>
          <a:p>
            <a:pPr eaLnBrk="1" hangingPunct="1"/>
            <a:r>
              <a:rPr lang="en-US" altLang="en-US" dirty="0" smtClean="0">
                <a:solidFill>
                  <a:srgbClr val="000000"/>
                </a:solidFill>
              </a:rPr>
              <a:t>The first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0 </a:t>
            </a:r>
            <a:r>
              <a:rPr lang="en-US" altLang="en-US" dirty="0" smtClean="0">
                <a:solidFill>
                  <a:srgbClr val="000000"/>
                </a:solidFill>
              </a:rPr>
              <a:t>of the array to the values 1, 2 and 3; and the second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1 </a:t>
            </a:r>
            <a:r>
              <a:rPr lang="en-US" altLang="en-US" dirty="0" smtClean="0">
                <a:solidFill>
                  <a:srgbClr val="000000"/>
                </a:solidFill>
              </a:rPr>
              <a:t>of the array to the values 4, 5 and 6.</a:t>
            </a:r>
          </a:p>
        </p:txBody>
      </p:sp>
      <p:sp>
        <p:nvSpPr>
          <p:cNvPr id="1638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153</a:t>
            </a:fld>
            <a:endParaRPr lang="en-US" altLang="en-US" dirty="0"/>
          </a:p>
        </p:txBody>
      </p:sp>
    </p:spTree>
    <p:extLst>
      <p:ext uri="{BB962C8B-B14F-4D97-AF65-F5344CB8AC3E}">
        <p14:creationId xmlns:p14="http://schemas.microsoft.com/office/powerpoint/2010/main" val="7484462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305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If the braces around each </a:t>
            </a:r>
            <a:r>
              <a:rPr lang="en-US" altLang="en-US" sz="2500" dirty="0" err="1">
                <a:solidFill>
                  <a:srgbClr val="000000"/>
                </a:solidFill>
              </a:rPr>
              <a:t>sublist</a:t>
            </a:r>
            <a:r>
              <a:rPr lang="en-US" altLang="en-US" sz="2500" dirty="0">
                <a:solidFill>
                  <a:srgbClr val="000000"/>
                </a:solidFill>
              </a:rPr>
              <a:t> are removed from the </a:t>
            </a:r>
            <a:r>
              <a:rPr lang="en-US" altLang="en-US" sz="2500" dirty="0">
                <a:solidFill>
                  <a:srgbClr val="000000"/>
                </a:solidFill>
                <a:latin typeface="Consolas" panose="020B0609020204030204" pitchFamily="49" charset="0"/>
              </a:rPr>
              <a:t>array1</a:t>
            </a:r>
            <a:r>
              <a:rPr lang="en-US" altLang="en-US" sz="2500" dirty="0">
                <a:solidFill>
                  <a:srgbClr val="000000"/>
                </a:solidFill>
              </a:rPr>
              <a:t> initializer list, the compiler initializes the elements of the first row followed by the elements of the second row.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array2</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five initializers. </a:t>
            </a:r>
          </a:p>
          <a:p>
            <a:pPr eaLnBrk="1" hangingPunct="1">
              <a:lnSpc>
                <a:spcPct val="80000"/>
              </a:lnSpc>
            </a:pPr>
            <a:r>
              <a:rPr lang="en-US" altLang="en-US" sz="2500" dirty="0">
                <a:solidFill>
                  <a:srgbClr val="000000"/>
                </a:solidFill>
              </a:rPr>
              <a:t>The initializers are assigned to the first row, then the second row. </a:t>
            </a:r>
          </a:p>
          <a:p>
            <a:pPr eaLnBrk="1" hangingPunct="1">
              <a:lnSpc>
                <a:spcPct val="80000"/>
              </a:lnSpc>
            </a:pPr>
            <a:r>
              <a:rPr lang="en-US" altLang="en-US" sz="2500" dirty="0">
                <a:solidFill>
                  <a:srgbClr val="000000"/>
                </a:solidFill>
              </a:rPr>
              <a:t>Any elements that do not have an explicit initializer are initialized to zero automatically, so </a:t>
            </a:r>
            <a:r>
              <a:rPr lang="en-US" altLang="en-US" sz="2500" dirty="0">
                <a:solidFill>
                  <a:srgbClr val="000000"/>
                </a:solidFill>
                <a:latin typeface="Consolas" panose="020B0609020204030204" pitchFamily="49" charset="0"/>
              </a:rPr>
              <a:t>array2[1][2]</a:t>
            </a:r>
            <a:r>
              <a:rPr lang="en-US" altLang="en-US" sz="2500" dirty="0">
                <a:solidFill>
                  <a:srgbClr val="000000"/>
                </a:solidFill>
              </a:rPr>
              <a:t> is initialized to 0.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array3</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three initializers in two </a:t>
            </a:r>
            <a:r>
              <a:rPr lang="en-US" altLang="en-US" sz="2500" dirty="0" err="1">
                <a:solidFill>
                  <a:srgbClr val="000000"/>
                </a:solidFill>
              </a:rPr>
              <a:t>sublists</a:t>
            </a:r>
            <a:r>
              <a:rPr lang="en-US" altLang="en-US" sz="2500" dirty="0">
                <a:solidFill>
                  <a:srgbClr val="000000"/>
                </a:solidFill>
              </a:rPr>
              <a:t>. </a:t>
            </a:r>
          </a:p>
        </p:txBody>
      </p:sp>
      <p:sp>
        <p:nvSpPr>
          <p:cNvPr id="1679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154</a:t>
            </a:fld>
            <a:endParaRPr lang="en-US" altLang="en-US" dirty="0"/>
          </a:p>
        </p:txBody>
      </p:sp>
    </p:spTree>
    <p:extLst>
      <p:ext uri="{BB962C8B-B14F-4D97-AF65-F5344CB8AC3E}">
        <p14:creationId xmlns:p14="http://schemas.microsoft.com/office/powerpoint/2010/main" val="22129365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40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first row </a:t>
            </a:r>
            <a:r>
              <a:rPr lang="en-US" altLang="en-US" sz="2500" i="1" dirty="0">
                <a:solidFill>
                  <a:srgbClr val="000000"/>
                </a:solidFill>
              </a:rPr>
              <a:t>explicitly</a:t>
            </a:r>
            <a:r>
              <a:rPr lang="en-US" altLang="en-US" sz="2500" dirty="0">
                <a:solidFill>
                  <a:srgbClr val="000000"/>
                </a:solidFill>
              </a:rPr>
              <a:t> initializes the first two elements of the first row to 1 and 2. </a:t>
            </a:r>
          </a:p>
          <a:p>
            <a:pPr eaLnBrk="1" hangingPunct="1">
              <a:lnSpc>
                <a:spcPct val="90000"/>
              </a:lnSpc>
            </a:pPr>
            <a:r>
              <a:rPr lang="en-US" altLang="en-US" sz="2500" dirty="0">
                <a:solidFill>
                  <a:srgbClr val="000000"/>
                </a:solidFill>
              </a:rPr>
              <a:t>The third element is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second row explicitly initializes the first element to 4. </a:t>
            </a:r>
          </a:p>
          <a:p>
            <a:pPr eaLnBrk="1" hangingPunct="1">
              <a:lnSpc>
                <a:spcPct val="90000"/>
              </a:lnSpc>
            </a:pPr>
            <a:r>
              <a:rPr lang="en-US" altLang="en-US" sz="2500" dirty="0">
                <a:solidFill>
                  <a:srgbClr val="000000"/>
                </a:solidFill>
              </a:rPr>
              <a:t>The last two elements are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program calls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to </a:t>
            </a:r>
            <a:r>
              <a:rPr lang="en-US" altLang="en-US" sz="2500" dirty="0">
                <a:solidFill>
                  <a:srgbClr val="000000"/>
                </a:solidFill>
              </a:rPr>
              <a:t>output each array’s elements. </a:t>
            </a:r>
          </a:p>
          <a:p>
            <a:pPr eaLnBrk="1" hangingPunct="1">
              <a:lnSpc>
                <a:spcPct val="90000"/>
              </a:lnSpc>
            </a:pPr>
            <a:r>
              <a:rPr lang="en-US" altLang="en-US" sz="2500" dirty="0">
                <a:solidFill>
                  <a:srgbClr val="000000"/>
                </a:solidFill>
              </a:rPr>
              <a:t>The function definition specifies the array parameter as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a[][3]</a:t>
            </a:r>
            <a:r>
              <a:rPr lang="en-US" altLang="en-US" sz="2500" dirty="0">
                <a:solidFill>
                  <a:srgbClr val="000000"/>
                </a:solidFill>
              </a:rPr>
              <a:t>. </a:t>
            </a:r>
          </a:p>
          <a:p>
            <a:pPr eaLnBrk="1" hangingPunct="1">
              <a:lnSpc>
                <a:spcPct val="90000"/>
              </a:lnSpc>
            </a:pPr>
            <a:r>
              <a:rPr lang="en-US" altLang="en-US" sz="2500" dirty="0">
                <a:solidFill>
                  <a:srgbClr val="000000"/>
                </a:solidFill>
              </a:rPr>
              <a:t>When we receive a </a:t>
            </a:r>
            <a:r>
              <a:rPr lang="en-US" altLang="en-US" sz="2500" dirty="0" smtClean="0">
                <a:solidFill>
                  <a:srgbClr val="000000"/>
                </a:solidFill>
              </a:rPr>
              <a:t>one-dimensional </a:t>
            </a:r>
            <a:r>
              <a:rPr lang="en-US" altLang="en-US" sz="2500" dirty="0">
                <a:solidFill>
                  <a:srgbClr val="000000"/>
                </a:solidFill>
              </a:rPr>
              <a:t>array as a parameter, the array brackets are </a:t>
            </a:r>
            <a:r>
              <a:rPr lang="en-US" altLang="en-US" sz="2500" i="1" dirty="0">
                <a:solidFill>
                  <a:srgbClr val="000000"/>
                </a:solidFill>
              </a:rPr>
              <a:t>empty</a:t>
            </a:r>
            <a:r>
              <a:rPr lang="en-US" altLang="en-US" sz="2500" dirty="0">
                <a:solidFill>
                  <a:srgbClr val="000000"/>
                </a:solidFill>
              </a:rPr>
              <a:t> in the function’s parameter list. </a:t>
            </a:r>
          </a:p>
        </p:txBody>
      </p:sp>
      <p:sp>
        <p:nvSpPr>
          <p:cNvPr id="1689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155</a:t>
            </a:fld>
            <a:endParaRPr lang="en-US" altLang="en-US" dirty="0"/>
          </a:p>
        </p:txBody>
      </p:sp>
    </p:spTree>
    <p:extLst>
      <p:ext uri="{BB962C8B-B14F-4D97-AF65-F5344CB8AC3E}">
        <p14:creationId xmlns:p14="http://schemas.microsoft.com/office/powerpoint/2010/main" val="347323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51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first </a:t>
            </a:r>
            <a:r>
              <a:rPr lang="en-US" altLang="en-US" sz="2500" dirty="0" smtClean="0">
                <a:solidFill>
                  <a:srgbClr val="000000"/>
                </a:solidFill>
              </a:rPr>
              <a:t>index </a:t>
            </a:r>
            <a:r>
              <a:rPr lang="en-US" altLang="en-US" sz="2500" dirty="0">
                <a:solidFill>
                  <a:srgbClr val="000000"/>
                </a:solidFill>
              </a:rPr>
              <a:t>of a multidimensional array is not required either, but all subsequent </a:t>
            </a:r>
            <a:r>
              <a:rPr lang="en-US" altLang="en-US" sz="2500" dirty="0" smtClean="0">
                <a:solidFill>
                  <a:srgbClr val="000000"/>
                </a:solidFill>
              </a:rPr>
              <a:t>indices </a:t>
            </a:r>
            <a:r>
              <a:rPr lang="en-US" altLang="en-US" sz="2500" dirty="0">
                <a:solidFill>
                  <a:srgbClr val="000000"/>
                </a:solidFill>
              </a:rPr>
              <a:t>are required. </a:t>
            </a:r>
          </a:p>
          <a:p>
            <a:pPr eaLnBrk="1" hangingPunct="1">
              <a:lnSpc>
                <a:spcPct val="90000"/>
              </a:lnSpc>
            </a:pPr>
            <a:r>
              <a:rPr lang="en-US" altLang="en-US" sz="2500" dirty="0">
                <a:solidFill>
                  <a:srgbClr val="000000"/>
                </a:solidFill>
              </a:rPr>
              <a:t>The compiler uses these </a:t>
            </a:r>
            <a:r>
              <a:rPr lang="en-US" altLang="en-US" sz="2500" dirty="0" smtClean="0">
                <a:solidFill>
                  <a:srgbClr val="000000"/>
                </a:solidFill>
              </a:rPr>
              <a:t>indices </a:t>
            </a:r>
            <a:r>
              <a:rPr lang="en-US" altLang="en-US" sz="2500" dirty="0">
                <a:solidFill>
                  <a:srgbClr val="000000"/>
                </a:solidFill>
              </a:rPr>
              <a:t>to determine the locations in memory of elements in multidimensional arrays. </a:t>
            </a:r>
          </a:p>
          <a:p>
            <a:pPr eaLnBrk="1" hangingPunct="1">
              <a:lnSpc>
                <a:spcPct val="90000"/>
              </a:lnSpc>
            </a:pPr>
            <a:r>
              <a:rPr lang="en-US" altLang="en-US" sz="2500" dirty="0">
                <a:solidFill>
                  <a:srgbClr val="000000"/>
                </a:solidFill>
              </a:rPr>
              <a:t>All array elements are stored consecutively in memory regardless of the number of </a:t>
            </a:r>
            <a:r>
              <a:rPr lang="en-US" altLang="en-US" sz="2500" dirty="0" smtClean="0">
                <a:solidFill>
                  <a:srgbClr val="000000"/>
                </a:solidFill>
              </a:rPr>
              <a:t>indices. </a:t>
            </a:r>
            <a:endParaRPr lang="en-US" altLang="en-US" sz="2500" dirty="0">
              <a:solidFill>
                <a:srgbClr val="000000"/>
              </a:solidFill>
            </a:endParaRPr>
          </a:p>
          <a:p>
            <a:pPr eaLnBrk="1" hangingPunct="1">
              <a:lnSpc>
                <a:spcPct val="90000"/>
              </a:lnSpc>
            </a:pPr>
            <a:r>
              <a:rPr lang="en-US" altLang="en-US" sz="2500" dirty="0">
                <a:solidFill>
                  <a:srgbClr val="000000"/>
                </a:solidFill>
              </a:rPr>
              <a:t>In a </a:t>
            </a:r>
            <a:r>
              <a:rPr lang="en-US" altLang="en-US" sz="2500" dirty="0" smtClean="0">
                <a:solidFill>
                  <a:srgbClr val="000000"/>
                </a:solidFill>
              </a:rPr>
              <a:t>two-dimensional </a:t>
            </a:r>
            <a:r>
              <a:rPr lang="en-US" altLang="en-US" sz="2500" dirty="0">
                <a:solidFill>
                  <a:srgbClr val="000000"/>
                </a:solidFill>
              </a:rPr>
              <a:t>array, the first row is stored in memory followed by the second row. </a:t>
            </a:r>
          </a:p>
          <a:p>
            <a:pPr eaLnBrk="1" hangingPunct="1">
              <a:lnSpc>
                <a:spcPct val="90000"/>
              </a:lnSpc>
            </a:pPr>
            <a:r>
              <a:rPr lang="en-US" altLang="en-US" sz="2500" dirty="0">
                <a:solidFill>
                  <a:srgbClr val="000000"/>
                </a:solidFill>
              </a:rPr>
              <a:t>Providing the </a:t>
            </a:r>
            <a:r>
              <a:rPr lang="en-US" altLang="en-US" sz="2500" dirty="0" smtClean="0">
                <a:solidFill>
                  <a:srgbClr val="000000"/>
                </a:solidFill>
              </a:rPr>
              <a:t>index </a:t>
            </a:r>
            <a:r>
              <a:rPr lang="en-US" altLang="en-US" sz="2500" dirty="0">
                <a:solidFill>
                  <a:srgbClr val="000000"/>
                </a:solidFill>
              </a:rPr>
              <a:t>values in a parameter declaration enables the compiler to tell the function how to locate an element in the array. </a:t>
            </a:r>
          </a:p>
        </p:txBody>
      </p:sp>
      <p:sp>
        <p:nvSpPr>
          <p:cNvPr id="1699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156</a:t>
            </a:fld>
            <a:endParaRPr lang="en-US" altLang="en-US" dirty="0"/>
          </a:p>
        </p:txBody>
      </p:sp>
    </p:spTree>
    <p:extLst>
      <p:ext uri="{BB962C8B-B14F-4D97-AF65-F5344CB8AC3E}">
        <p14:creationId xmlns:p14="http://schemas.microsoft.com/office/powerpoint/2010/main" val="3950341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In a two-dimensional array, each row is basically a one-dimensional array. </a:t>
            </a:r>
          </a:p>
          <a:p>
            <a:pPr eaLnBrk="1" hangingPunct="1">
              <a:lnSpc>
                <a:spcPct val="90000"/>
              </a:lnSpc>
            </a:pPr>
            <a:r>
              <a:rPr lang="en-US" altLang="en-US" dirty="0" smtClean="0">
                <a:solidFill>
                  <a:srgbClr val="000000"/>
                </a:solidFill>
              </a:rPr>
              <a:t>To locate an element in a particular row, the compiler must know </a:t>
            </a:r>
            <a:r>
              <a:rPr lang="en-US" altLang="en-US" i="1" dirty="0" smtClean="0">
                <a:solidFill>
                  <a:srgbClr val="000000"/>
                </a:solidFill>
              </a:rPr>
              <a:t>how many elements are in each row </a:t>
            </a:r>
            <a:r>
              <a:rPr lang="en-US" altLang="en-US" dirty="0" smtClean="0">
                <a:solidFill>
                  <a:srgbClr val="000000"/>
                </a:solidFill>
              </a:rPr>
              <a:t>so that it can skip the proper number of memory locations when accessing the array. </a:t>
            </a:r>
          </a:p>
          <a:p>
            <a:pPr eaLnBrk="1" hangingPunct="1">
              <a:lnSpc>
                <a:spcPct val="90000"/>
              </a:lnSpc>
            </a:pPr>
            <a:r>
              <a:rPr lang="en-US" altLang="en-US" dirty="0" smtClean="0">
                <a:solidFill>
                  <a:srgbClr val="000000"/>
                </a:solidFill>
              </a:rPr>
              <a:t>Thus, when accessing </a:t>
            </a:r>
            <a:r>
              <a:rPr lang="en-US" altLang="en-US" dirty="0" smtClean="0">
                <a:solidFill>
                  <a:srgbClr val="000000"/>
                </a:solidFill>
                <a:latin typeface="Consolas" panose="020B0609020204030204" pitchFamily="49" charset="0"/>
              </a:rPr>
              <a:t>a[1][2]</a:t>
            </a:r>
            <a:r>
              <a:rPr lang="en-US" altLang="en-US" dirty="0" smtClean="0">
                <a:solidFill>
                  <a:srgbClr val="000000"/>
                </a:solidFill>
              </a:rPr>
              <a:t> in our example, the compiler knows to skip the three elements of the first row to get to the second row (row 1). </a:t>
            </a:r>
          </a:p>
          <a:p>
            <a:pPr eaLnBrk="1" hangingPunct="1">
              <a:lnSpc>
                <a:spcPct val="90000"/>
              </a:lnSpc>
            </a:pPr>
            <a:r>
              <a:rPr lang="en-US" altLang="en-US" dirty="0" smtClean="0">
                <a:solidFill>
                  <a:srgbClr val="000000"/>
                </a:solidFill>
              </a:rPr>
              <a:t>Then, the compiler accesses element 2 of that row. </a:t>
            </a:r>
          </a:p>
        </p:txBody>
      </p:sp>
      <p:sp>
        <p:nvSpPr>
          <p:cNvPr id="1710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157</a:t>
            </a:fld>
            <a:endParaRPr lang="en-US" altLang="en-US" dirty="0"/>
          </a:p>
        </p:txBody>
      </p:sp>
    </p:spTree>
    <p:extLst>
      <p:ext uri="{BB962C8B-B14F-4D97-AF65-F5344CB8AC3E}">
        <p14:creationId xmlns:p14="http://schemas.microsoft.com/office/powerpoint/2010/main" val="1086791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7155" name="Text Placeholder 2"/>
          <p:cNvSpPr>
            <a:spLocks noGrp="1"/>
          </p:cNvSpPr>
          <p:nvPr>
            <p:ph type="body" idx="1"/>
          </p:nvPr>
        </p:nvSpPr>
        <p:spPr/>
        <p:txBody>
          <a:bodyPr>
            <a:normAutofit/>
          </a:bodyPr>
          <a:lstStyle/>
          <a:p>
            <a:pPr eaLnBrk="1" hangingPunct="1"/>
            <a:r>
              <a:rPr lang="en-US" altLang="en-US" dirty="0" smtClean="0">
                <a:solidFill>
                  <a:srgbClr val="000000"/>
                </a:solidFill>
              </a:rPr>
              <a:t>Many common array manipulations use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iteration statements. </a:t>
            </a:r>
          </a:p>
          <a:p>
            <a:pPr eaLnBrk="1" hangingPunct="1"/>
            <a:r>
              <a:rPr lang="en-US" altLang="en-US" dirty="0" smtClean="0">
                <a:solidFill>
                  <a:srgbClr val="000000"/>
                </a:solidFill>
              </a:rPr>
              <a:t>For example, the following statement sets all the elements in row 2 of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in Fig. 6.20 to zero:</a:t>
            </a:r>
          </a:p>
          <a:p>
            <a:pPr lvl="2" eaLnBrk="1" hangingPunct="1"/>
            <a:r>
              <a:rPr lang="es-ES" altLang="en-US" b="1" dirty="0" err="1" smtClean="0">
                <a:solidFill>
                  <a:srgbClr val="0000FF"/>
                </a:solidFill>
                <a:latin typeface="Consolas" panose="020B0609020204030204" pitchFamily="49" charset="0"/>
              </a:rPr>
              <a:t>for</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size_t</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&lt;= </a:t>
            </a:r>
            <a:r>
              <a:rPr lang="es-ES" altLang="en-US" b="1" dirty="0" smtClean="0">
                <a:solidFill>
                  <a:srgbClr val="128AFF"/>
                </a:solidFill>
                <a:latin typeface="Consolas" panose="020B0609020204030204" pitchFamily="49" charset="0"/>
              </a:rPr>
              <a:t>3</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   a[</a:t>
            </a:r>
            <a:r>
              <a:rPr lang="es-ES" altLang="en-US" b="1" dirty="0" smtClean="0">
                <a:solidFill>
                  <a:srgbClr val="128AFF"/>
                </a:solidFill>
                <a:latin typeface="Consolas" panose="020B0609020204030204" pitchFamily="49" charset="0"/>
              </a:rPr>
              <a:t>2</a:t>
            </a:r>
            <a:r>
              <a:rPr lang="es-ES" altLang="en-US" b="1" dirty="0" smtClean="0">
                <a:solidFill>
                  <a:srgbClr val="000000"/>
                </a:solidFill>
                <a:latin typeface="Consolas" panose="020B0609020204030204" pitchFamily="49" charset="0"/>
              </a:rPr>
              <a:t>][</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We specified row 2, so the first index is always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p>
        </p:txBody>
      </p:sp>
      <p:sp>
        <p:nvSpPr>
          <p:cNvPr id="1720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158</a:t>
            </a:fld>
            <a:endParaRPr lang="en-US" altLang="en-US" dirty="0"/>
          </a:p>
        </p:txBody>
      </p:sp>
    </p:spTree>
    <p:extLst>
      <p:ext uri="{BB962C8B-B14F-4D97-AF65-F5344CB8AC3E}">
        <p14:creationId xmlns:p14="http://schemas.microsoft.com/office/powerpoint/2010/main" val="31980231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8179" name="Text Placeholder 2"/>
          <p:cNvSpPr>
            <a:spLocks noGrp="1"/>
          </p:cNvSpPr>
          <p:nvPr>
            <p:ph type="body" idx="1"/>
          </p:nvPr>
        </p:nvSpPr>
        <p:spPr/>
        <p:txBody>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loop</a:t>
            </a:r>
            <a:r>
              <a:rPr lang="en-US" altLang="en-US" dirty="0" smtClean="0">
                <a:solidFill>
                  <a:srgbClr val="000000"/>
                </a:solidFill>
              </a:rPr>
              <a:t> varies only the second index. </a:t>
            </a:r>
          </a:p>
          <a:p>
            <a:pPr eaLnBrk="1" hangingPunct="1"/>
            <a:r>
              <a:rPr lang="en-US" altLang="en-US" dirty="0" smtClean="0">
                <a:solidFill>
                  <a:srgbClr val="000000"/>
                </a:solidFill>
              </a:rPr>
              <a:t>The preceding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equivalent to the assignment statements:</a:t>
            </a:r>
          </a:p>
          <a:p>
            <a:pPr lvl="2" eaLnBrk="1" hangingPunct="1"/>
            <a:r>
              <a:rPr lang="pt-BR" altLang="en-US"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p>
        </p:txBody>
      </p:sp>
      <p:sp>
        <p:nvSpPr>
          <p:cNvPr id="1730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159</a:t>
            </a:fld>
            <a:endParaRPr lang="en-US" altLang="en-US" dirty="0"/>
          </a:p>
        </p:txBody>
      </p:sp>
    </p:spTree>
    <p:extLst>
      <p:ext uri="{BB962C8B-B14F-4D97-AF65-F5344CB8AC3E}">
        <p14:creationId xmlns:p14="http://schemas.microsoft.com/office/powerpoint/2010/main" val="181881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335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a:t>
            </a:fld>
            <a:endParaRPr lang="en-US"/>
          </a:p>
        </p:txBody>
      </p:sp>
    </p:spTree>
    <p:extLst>
      <p:ext uri="{BB962C8B-B14F-4D97-AF65-F5344CB8AC3E}">
        <p14:creationId xmlns:p14="http://schemas.microsoft.com/office/powerpoint/2010/main" val="4170108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9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determines the total of all the elements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lvl="2" eaLnBrk="1" hangingPunct="1"/>
            <a:r>
              <a:rPr lang="en-US" altLang="en-US" dirty="0" smtClean="0">
                <a:solidFill>
                  <a:srgbClr val="000000"/>
                </a:solidFill>
                <a:latin typeface="Consolas" panose="020B0609020204030204" pitchFamily="49" charset="0"/>
              </a:rPr>
              <a:t>total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lvl="2"/>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size_t</a:t>
            </a:r>
            <a:r>
              <a:rPr lang="en-US" altLang="en-US" b="1" dirty="0" smtClean="0">
                <a:solidFill>
                  <a:srgbClr val="000000"/>
                </a:solidFill>
                <a:latin typeface="Consolas" panose="020B0609020204030204" pitchFamily="49" charset="0"/>
              </a:rPr>
              <a:t> row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row &lt;=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++row)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column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column &lt;=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++column)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total += a[row][column];</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totals the elements of the array one row at a time. </a:t>
            </a:r>
          </a:p>
        </p:txBody>
      </p:sp>
      <p:sp>
        <p:nvSpPr>
          <p:cNvPr id="1740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160</a:t>
            </a:fld>
            <a:endParaRPr lang="en-US" altLang="en-US" dirty="0"/>
          </a:p>
        </p:txBody>
      </p:sp>
    </p:spTree>
    <p:extLst>
      <p:ext uri="{BB962C8B-B14F-4D97-AF65-F5344CB8AC3E}">
        <p14:creationId xmlns:p14="http://schemas.microsoft.com/office/powerpoint/2010/main" val="117504197"/>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0227" name="Text Placeholder 2"/>
          <p:cNvSpPr>
            <a:spLocks noGrp="1"/>
          </p:cNvSpPr>
          <p:nvPr>
            <p:ph type="body" idx="1"/>
          </p:nvPr>
        </p:nvSpPr>
        <p:spPr/>
        <p:txBody>
          <a:bodyPr>
            <a:normAutofit/>
          </a:bodyPr>
          <a:lstStyle/>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begins by setting </a:t>
            </a:r>
            <a:r>
              <a:rPr lang="en-US" altLang="en-US" dirty="0" smtClean="0">
                <a:solidFill>
                  <a:srgbClr val="000000"/>
                </a:solidFill>
                <a:latin typeface="Consolas" panose="020B0609020204030204" pitchFamily="49" charset="0"/>
              </a:rPr>
              <a:t>row</a:t>
            </a:r>
            <a:r>
              <a:rPr lang="en-US" altLang="en-US" dirty="0" smtClean="0">
                <a:solidFill>
                  <a:srgbClr val="000000"/>
                </a:solidFill>
              </a:rPr>
              <a:t> (i.e., the row index)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so that the elements of that row may be totaled by the inner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a:t>
            </a:r>
          </a:p>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then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the elements of that row can be totaled. </a:t>
            </a:r>
          </a:p>
          <a:p>
            <a:pPr eaLnBrk="1" hangingPunct="1"/>
            <a:r>
              <a:rPr lang="en-US" altLang="en-US" dirty="0" smtClean="0">
                <a:solidFill>
                  <a:srgbClr val="000000"/>
                </a:solidFill>
              </a:rPr>
              <a:t>Then, 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the elements of the third row can be totaled. </a:t>
            </a:r>
          </a:p>
          <a:p>
            <a:pPr eaLnBrk="1" hangingPunct="1"/>
            <a:r>
              <a:rPr lang="en-US" altLang="en-US" dirty="0" smtClean="0">
                <a:solidFill>
                  <a:srgbClr val="000000"/>
                </a:solidFill>
              </a:rPr>
              <a:t>When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terminates, total contains the sum of all the elements in the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a:t>
            </a:r>
          </a:p>
        </p:txBody>
      </p:sp>
      <p:sp>
        <p:nvSpPr>
          <p:cNvPr id="1751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161</a:t>
            </a:fld>
            <a:endParaRPr lang="en-US" altLang="en-US" dirty="0"/>
          </a:p>
        </p:txBody>
      </p:sp>
    </p:spTree>
    <p:extLst>
      <p:ext uri="{BB962C8B-B14F-4D97-AF65-F5344CB8AC3E}">
        <p14:creationId xmlns:p14="http://schemas.microsoft.com/office/powerpoint/2010/main" val="702055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Two-</a:t>
            </a:r>
            <a:r>
              <a:rPr lang="en-US" b="1" i="1" dirty="0" err="1" smtClean="0">
                <a:solidFill>
                  <a:srgbClr val="000000"/>
                </a:solidFill>
              </a:rPr>
              <a:t>Dimensonal</a:t>
            </a:r>
            <a:r>
              <a:rPr lang="en-US" b="1" i="1" dirty="0" smtClean="0">
                <a:solidFill>
                  <a:srgbClr val="000000"/>
                </a:solidFill>
              </a:rPr>
              <a:t> Array Manipulations</a:t>
            </a:r>
          </a:p>
          <a:p>
            <a:pPr eaLnBrk="1" hangingPunct="1">
              <a:defRPr/>
            </a:pPr>
            <a:r>
              <a:rPr lang="en-US" sz="2600" dirty="0">
                <a:solidFill>
                  <a:srgbClr val="000000"/>
                </a:solidFill>
              </a:rPr>
              <a:t>Figure 6.22 performs several other common array manipulations on 3-by-4 array </a:t>
            </a:r>
            <a:r>
              <a:rPr lang="en-US" sz="2600" dirty="0" err="1">
                <a:solidFill>
                  <a:srgbClr val="000000"/>
                </a:solidFill>
                <a:latin typeface="Consolas" panose="020B0609020204030204" pitchFamily="49" charset="0"/>
              </a:rPr>
              <a:t>studentGrades</a:t>
            </a:r>
            <a:r>
              <a:rPr lang="en-US" sz="2600" dirty="0">
                <a:solidFill>
                  <a:srgbClr val="000000"/>
                </a:solidFill>
              </a:rPr>
              <a:t> using </a:t>
            </a:r>
            <a:r>
              <a:rPr lang="en-US" sz="2600" dirty="0">
                <a:solidFill>
                  <a:srgbClr val="000000"/>
                </a:solidFill>
                <a:latin typeface="Consolas" panose="020B0609020204030204" pitchFamily="49" charset="0"/>
              </a:rPr>
              <a:t>for</a:t>
            </a:r>
            <a:r>
              <a:rPr lang="en-US" sz="2600" dirty="0">
                <a:solidFill>
                  <a:srgbClr val="000000"/>
                </a:solidFill>
              </a:rPr>
              <a:t> statements. </a:t>
            </a:r>
          </a:p>
          <a:p>
            <a:pPr eaLnBrk="1" hangingPunct="1">
              <a:defRPr/>
            </a:pPr>
            <a:r>
              <a:rPr lang="en-US" sz="2600" dirty="0">
                <a:solidFill>
                  <a:srgbClr val="000000"/>
                </a:solidFill>
              </a:rPr>
              <a:t>Each row of the array represents a student and each column represents a grade on one of the four exams the students took during the semester. </a:t>
            </a:r>
          </a:p>
          <a:p>
            <a:pPr eaLnBrk="1" hangingPunct="1">
              <a:defRPr/>
            </a:pPr>
            <a:r>
              <a:rPr lang="en-US" sz="2600" dirty="0">
                <a:solidFill>
                  <a:srgbClr val="000000"/>
                </a:solidFill>
              </a:rPr>
              <a:t>The array manipulations are performed by four functions. </a:t>
            </a:r>
          </a:p>
          <a:p>
            <a:pPr eaLnBrk="1" hangingPunct="1">
              <a:defRPr/>
            </a:pPr>
            <a:r>
              <a:rPr lang="en-US" sz="2600" dirty="0">
                <a:solidFill>
                  <a:srgbClr val="000000"/>
                </a:solidFill>
              </a:rPr>
              <a:t>Function </a:t>
            </a:r>
            <a:r>
              <a:rPr lang="en-US" sz="2600" dirty="0">
                <a:solidFill>
                  <a:srgbClr val="000000"/>
                </a:solidFill>
                <a:latin typeface="Consolas" panose="020B0609020204030204" pitchFamily="49" charset="0"/>
              </a:rPr>
              <a:t>minimum</a:t>
            </a:r>
            <a:r>
              <a:rPr lang="en-US" sz="2600" dirty="0">
                <a:solidFill>
                  <a:srgbClr val="000000"/>
                </a:solidFill>
              </a:rPr>
              <a:t> </a:t>
            </a:r>
            <a:r>
              <a:rPr lang="en-US" sz="2600" dirty="0" smtClean="0">
                <a:solidFill>
                  <a:srgbClr val="000000"/>
                </a:solidFill>
              </a:rPr>
              <a:t>determines </a:t>
            </a:r>
            <a:r>
              <a:rPr lang="en-US" sz="2600" dirty="0">
                <a:solidFill>
                  <a:srgbClr val="000000"/>
                </a:solidFill>
              </a:rPr>
              <a:t>the lowest grade of any student for the semester. </a:t>
            </a:r>
          </a:p>
        </p:txBody>
      </p:sp>
      <p:sp>
        <p:nvSpPr>
          <p:cNvPr id="1761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162</a:t>
            </a:fld>
            <a:endParaRPr lang="en-US" altLang="en-US" dirty="0"/>
          </a:p>
        </p:txBody>
      </p:sp>
    </p:spTree>
    <p:extLst>
      <p:ext uri="{BB962C8B-B14F-4D97-AF65-F5344CB8AC3E}">
        <p14:creationId xmlns:p14="http://schemas.microsoft.com/office/powerpoint/2010/main" val="34431561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2275" name="Text Placeholder 2"/>
          <p:cNvSpPr>
            <a:spLocks noGrp="1"/>
          </p:cNvSpPr>
          <p:nvPr>
            <p:ph type="body" idx="1"/>
          </p:nvPr>
        </p:nvSpPr>
        <p:spPr/>
        <p:txBody>
          <a:bodyPr>
            <a:normAutofit/>
          </a:bodyPr>
          <a:lstStyle/>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determines the highest grade of any student for the semester. </a:t>
            </a:r>
          </a:p>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average</a:t>
            </a:r>
            <a:r>
              <a:rPr lang="en-US" altLang="en-US" dirty="0" smtClean="0">
                <a:solidFill>
                  <a:srgbClr val="000000"/>
                </a:solidFill>
              </a:rPr>
              <a:t> determines a particular student’s semester average.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outputs the two-dimensional array in a neat, tabular format.</a:t>
            </a:r>
          </a:p>
        </p:txBody>
      </p:sp>
      <p:sp>
        <p:nvSpPr>
          <p:cNvPr id="1771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163</a:t>
            </a:fld>
            <a:endParaRPr lang="en-US" altLang="en-US" dirty="0"/>
          </a:p>
        </p:txBody>
      </p:sp>
    </p:spTree>
    <p:extLst>
      <p:ext uri="{BB962C8B-B14F-4D97-AF65-F5344CB8AC3E}">
        <p14:creationId xmlns:p14="http://schemas.microsoft.com/office/powerpoint/2010/main" val="18309015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0329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164</a:t>
            </a:fld>
            <a:endParaRPr lang="en-US"/>
          </a:p>
        </p:txBody>
      </p:sp>
    </p:spTree>
    <p:extLst>
      <p:ext uri="{BB962C8B-B14F-4D97-AF65-F5344CB8AC3E}">
        <p14:creationId xmlns:p14="http://schemas.microsoft.com/office/powerpoint/2010/main" val="148329642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13557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165</a:t>
            </a:fld>
            <a:endParaRPr lang="en-US"/>
          </a:p>
        </p:txBody>
      </p:sp>
    </p:spTree>
    <p:extLst>
      <p:ext uri="{BB962C8B-B14F-4D97-AF65-F5344CB8AC3E}">
        <p14:creationId xmlns:p14="http://schemas.microsoft.com/office/powerpoint/2010/main" val="10857709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65956"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166</a:t>
            </a:fld>
            <a:endParaRPr lang="en-US"/>
          </a:p>
        </p:txBody>
      </p:sp>
    </p:spTree>
    <p:extLst>
      <p:ext uri="{BB962C8B-B14F-4D97-AF65-F5344CB8AC3E}">
        <p14:creationId xmlns:p14="http://schemas.microsoft.com/office/powerpoint/2010/main" val="19989856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4880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167</a:t>
            </a:fld>
            <a:endParaRPr lang="en-US"/>
          </a:p>
        </p:txBody>
      </p:sp>
    </p:spTree>
    <p:extLst>
      <p:ext uri="{BB962C8B-B14F-4D97-AF65-F5344CB8AC3E}">
        <p14:creationId xmlns:p14="http://schemas.microsoft.com/office/powerpoint/2010/main" val="6448652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26125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168</a:t>
            </a:fld>
            <a:endParaRPr lang="en-US"/>
          </a:p>
        </p:txBody>
      </p:sp>
    </p:spTree>
    <p:extLst>
      <p:ext uri="{BB962C8B-B14F-4D97-AF65-F5344CB8AC3E}">
        <p14:creationId xmlns:p14="http://schemas.microsoft.com/office/powerpoint/2010/main" val="25369483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5542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169</a:t>
            </a:fld>
            <a:endParaRPr lang="en-US"/>
          </a:p>
        </p:txBody>
      </p:sp>
    </p:spTree>
    <p:extLst>
      <p:ext uri="{BB962C8B-B14F-4D97-AF65-F5344CB8AC3E}">
        <p14:creationId xmlns:p14="http://schemas.microsoft.com/office/powerpoint/2010/main" val="32370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840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17</a:t>
            </a:fld>
            <a:endParaRPr lang="en-US"/>
          </a:p>
        </p:txBody>
      </p:sp>
    </p:spTree>
    <p:extLst>
      <p:ext uri="{BB962C8B-B14F-4D97-AF65-F5344CB8AC3E}">
        <p14:creationId xmlns:p14="http://schemas.microsoft.com/office/powerpoint/2010/main" val="26536257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170</a:t>
            </a:fld>
            <a:endParaRPr lang="en-US"/>
          </a:p>
        </p:txBody>
      </p:sp>
    </p:spTree>
    <p:extLst>
      <p:ext uri="{BB962C8B-B14F-4D97-AF65-F5344CB8AC3E}">
        <p14:creationId xmlns:p14="http://schemas.microsoft.com/office/powerpoint/2010/main" val="2779503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0467" name="Text Placeholder 2"/>
          <p:cNvSpPr>
            <a:spLocks noGrp="1"/>
          </p:cNvSpPr>
          <p:nvPr>
            <p:ph type="body" idx="1"/>
          </p:nvPr>
        </p:nvSpPr>
        <p:spPr/>
        <p:txBody>
          <a:bodyPr/>
          <a:lstStyle/>
          <a:p>
            <a:pPr eaLnBrk="1" hangingPunct="1"/>
            <a:r>
              <a:rPr lang="en-US" altLang="en-US" dirty="0" smtClean="0">
                <a:solidFill>
                  <a:srgbClr val="000000"/>
                </a:solidFill>
              </a:rPr>
              <a:t>Functions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and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each receive three arguments—the </a:t>
            </a:r>
            <a:r>
              <a:rPr lang="en-US" altLang="en-US" dirty="0" err="1" smtClean="0">
                <a:solidFill>
                  <a:srgbClr val="000000"/>
                </a:solidFill>
                <a:latin typeface="Consolas" panose="020B0609020204030204" pitchFamily="49" charset="0"/>
              </a:rPr>
              <a:t>studentGrades</a:t>
            </a:r>
            <a:r>
              <a:rPr lang="en-US" altLang="en-US" dirty="0" smtClean="0">
                <a:solidFill>
                  <a:srgbClr val="000000"/>
                </a:solidFill>
              </a:rPr>
              <a:t> array (called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in each function), the number of students (rows of the array) and the number of exams (columns of the array). </a:t>
            </a:r>
          </a:p>
          <a:p>
            <a:pPr eaLnBrk="1" hangingPunct="1"/>
            <a:r>
              <a:rPr lang="en-US" altLang="en-US" dirty="0" smtClean="0">
                <a:solidFill>
                  <a:srgbClr val="000000"/>
                </a:solidFill>
              </a:rPr>
              <a:t>Each function loops through array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using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statements. </a:t>
            </a:r>
          </a:p>
        </p:txBody>
      </p:sp>
      <p:sp>
        <p:nvSpPr>
          <p:cNvPr id="1853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171</a:t>
            </a:fld>
            <a:endParaRPr lang="en-US" altLang="en-US" dirty="0"/>
          </a:p>
        </p:txBody>
      </p:sp>
    </p:spTree>
    <p:extLst>
      <p:ext uri="{BB962C8B-B14F-4D97-AF65-F5344CB8AC3E}">
        <p14:creationId xmlns:p14="http://schemas.microsoft.com/office/powerpoint/2010/main" val="5614156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1491"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from the function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definition:</a:t>
            </a:r>
          </a:p>
          <a:p>
            <a:pPr lvl="2"/>
            <a:r>
              <a:rPr lang="en-US" altLang="en-US" dirty="0" smtClean="0">
                <a:solidFill>
                  <a:srgbClr val="00BF00"/>
                </a:solidFill>
                <a:latin typeface="Consolas" panose="020B0609020204030204" pitchFamily="49" charset="0"/>
              </a:rPr>
              <a:t>// loop through rows of grades</a:t>
            </a:r>
            <a:br>
              <a:rPr lang="en-US" altLang="en-US" dirty="0" smtClean="0">
                <a:solidFill>
                  <a:srgbClr val="00BF00"/>
                </a:solidFill>
                <a:latin typeface="Consolas" panose="020B0609020204030204" pitchFamily="49" charset="0"/>
              </a:rPr>
            </a:b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i</a:t>
            </a:r>
            <a:r>
              <a:rPr lang="en-US" altLang="en-US" b="1" dirty="0">
                <a:solidFill>
                  <a:srgbClr val="000000"/>
                </a:solidFill>
                <a:latin typeface="Consolas" panose="020B0609020204030204" pitchFamily="49" charset="0"/>
              </a:rPr>
              <a:t>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&lt; pupils;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loop through columns of grades</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j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j &lt; tests; ++j)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 &lt;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a:t>
            </a:r>
            <a:endParaRPr lang="en-US" altLang="en-US" b="1" dirty="0" smtClean="0">
              <a:solidFill>
                <a:srgbClr val="00BF00"/>
              </a:solidFill>
              <a:latin typeface="Consolas" panose="020B0609020204030204" pitchFamily="49" charset="0"/>
            </a:endParaRPr>
          </a:p>
        </p:txBody>
      </p:sp>
      <p:sp>
        <p:nvSpPr>
          <p:cNvPr id="1863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172</a:t>
            </a:fld>
            <a:endParaRPr lang="en-US" altLang="en-US" dirty="0"/>
          </a:p>
        </p:txBody>
      </p:sp>
    </p:spTree>
    <p:extLst>
      <p:ext uri="{BB962C8B-B14F-4D97-AF65-F5344CB8AC3E}">
        <p14:creationId xmlns:p14="http://schemas.microsoft.com/office/powerpoint/2010/main" val="220938909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2515"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begins by setting </a:t>
            </a:r>
            <a:r>
              <a:rPr lang="en-US" altLang="en-US" sz="2500" dirty="0" err="1">
                <a:solidFill>
                  <a:srgbClr val="000000"/>
                </a:solidFill>
                <a:latin typeface="Consolas" panose="020B0609020204030204" pitchFamily="49" charset="0"/>
              </a:rPr>
              <a:t>i</a:t>
            </a:r>
            <a:r>
              <a:rPr lang="en-US" altLang="en-US" sz="2500" dirty="0">
                <a:solidFill>
                  <a:srgbClr val="000000"/>
                </a:solidFill>
              </a:rPr>
              <a:t> (i.e.,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0</a:t>
            </a:r>
            <a:r>
              <a:rPr lang="en-US" altLang="en-US" sz="2500" dirty="0">
                <a:solidFill>
                  <a:srgbClr val="000000"/>
                </a:solidFill>
              </a:rPr>
              <a:t> so that the elements of that row (i.e., the grades of the first student) can be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in the body of 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a:t>
            </a:r>
          </a:p>
          <a:p>
            <a:pPr eaLnBrk="1" hangingPunct="1">
              <a:lnSpc>
                <a:spcPct val="90000"/>
              </a:lnSpc>
            </a:pPr>
            <a:r>
              <a:rPr lang="en-US" altLang="en-US" sz="2500" dirty="0">
                <a:solidFill>
                  <a:srgbClr val="000000"/>
                </a:solidFill>
              </a:rPr>
              <a:t>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loops through the four grades of a particular row and compares each grade to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If a grade is less than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is set to that grade. </a:t>
            </a:r>
          </a:p>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1</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p:txBody>
      </p:sp>
      <p:sp>
        <p:nvSpPr>
          <p:cNvPr id="1873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173</a:t>
            </a:fld>
            <a:endParaRPr lang="en-US" altLang="en-US" dirty="0"/>
          </a:p>
        </p:txBody>
      </p:sp>
    </p:spTree>
    <p:extLst>
      <p:ext uri="{BB962C8B-B14F-4D97-AF65-F5344CB8AC3E}">
        <p14:creationId xmlns:p14="http://schemas.microsoft.com/office/powerpoint/2010/main" val="3132398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3539"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2</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When execution of the </a:t>
            </a:r>
            <a:r>
              <a:rPr lang="en-US" altLang="en-US" sz="2500" i="1" dirty="0">
                <a:solidFill>
                  <a:srgbClr val="000000"/>
                </a:solidFill>
              </a:rPr>
              <a:t>nested</a:t>
            </a:r>
            <a:r>
              <a:rPr lang="en-US" altLang="en-US" sz="2500" dirty="0">
                <a:solidFill>
                  <a:srgbClr val="000000"/>
                </a:solidFill>
              </a:rPr>
              <a:t> statement is complete,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contains the smallest grade in the </a:t>
            </a:r>
            <a:r>
              <a:rPr lang="en-US" altLang="en-US" sz="2500" dirty="0" smtClean="0">
                <a:solidFill>
                  <a:srgbClr val="000000"/>
                </a:solidFill>
              </a:rPr>
              <a:t>two-dimensional </a:t>
            </a:r>
            <a:r>
              <a:rPr lang="en-US" altLang="en-US" sz="2500" dirty="0">
                <a:solidFill>
                  <a:srgbClr val="000000"/>
                </a:solidFill>
              </a:rPr>
              <a:t>array. </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maximum</a:t>
            </a:r>
            <a:r>
              <a:rPr lang="en-US" altLang="en-US" sz="2500" dirty="0">
                <a:solidFill>
                  <a:srgbClr val="000000"/>
                </a:solidFill>
              </a:rPr>
              <a:t> works similarly to function </a:t>
            </a:r>
            <a:r>
              <a:rPr lang="en-US" altLang="en-US" sz="2500" dirty="0">
                <a:solidFill>
                  <a:srgbClr val="000000"/>
                </a:solidFill>
                <a:latin typeface="Consolas" panose="020B0609020204030204" pitchFamily="49" charset="0"/>
              </a:rPr>
              <a:t>minimum</a:t>
            </a:r>
            <a:r>
              <a:rPr lang="en-US" altLang="en-US" sz="2500" dirty="0">
                <a:solidFill>
                  <a:srgbClr val="000000"/>
                </a:solidFill>
              </a:rPr>
              <a:t>.</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two arguments—a </a:t>
            </a:r>
            <a:r>
              <a:rPr lang="en-US" altLang="en-US" sz="2500" dirty="0" smtClean="0">
                <a:solidFill>
                  <a:srgbClr val="000000"/>
                </a:solidFill>
              </a:rPr>
              <a:t>one-dimensional </a:t>
            </a:r>
            <a:r>
              <a:rPr lang="en-US" altLang="en-US" sz="2500" dirty="0">
                <a:solidFill>
                  <a:srgbClr val="000000"/>
                </a:solidFill>
              </a:rPr>
              <a:t>array of test results for a particular student called </a:t>
            </a:r>
            <a:r>
              <a:rPr lang="en-US" altLang="en-US" sz="2500" dirty="0" err="1">
                <a:solidFill>
                  <a:srgbClr val="000000"/>
                </a:solidFill>
                <a:latin typeface="Consolas" panose="020B0609020204030204" pitchFamily="49" charset="0"/>
              </a:rPr>
              <a:t>setOfGrades</a:t>
            </a:r>
            <a:r>
              <a:rPr lang="en-US" altLang="en-US" sz="2500" dirty="0">
                <a:solidFill>
                  <a:srgbClr val="000000"/>
                </a:solidFill>
              </a:rPr>
              <a:t> and the number of test results in the array. </a:t>
            </a:r>
          </a:p>
        </p:txBody>
      </p:sp>
      <p:sp>
        <p:nvSpPr>
          <p:cNvPr id="1884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174</a:t>
            </a:fld>
            <a:endParaRPr lang="en-US" altLang="en-US" dirty="0"/>
          </a:p>
        </p:txBody>
      </p:sp>
    </p:spTree>
    <p:extLst>
      <p:ext uri="{BB962C8B-B14F-4D97-AF65-F5344CB8AC3E}">
        <p14:creationId xmlns:p14="http://schemas.microsoft.com/office/powerpoint/2010/main" val="4100873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456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average</a:t>
            </a:r>
            <a:r>
              <a:rPr lang="en-US" altLang="en-US" sz="2500" dirty="0">
                <a:solidFill>
                  <a:srgbClr val="000000"/>
                </a:solidFill>
              </a:rPr>
              <a:t> is called, the first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[student]</a:t>
            </a:r>
            <a:r>
              <a:rPr lang="en-US" altLang="en-US" sz="2500" dirty="0">
                <a:solidFill>
                  <a:srgbClr val="000000"/>
                </a:solidFill>
              </a:rPr>
              <a:t> is passed. </a:t>
            </a:r>
          </a:p>
          <a:p>
            <a:pPr eaLnBrk="1" hangingPunct="1">
              <a:lnSpc>
                <a:spcPct val="80000"/>
              </a:lnSpc>
            </a:pPr>
            <a:r>
              <a:rPr lang="en-US" altLang="en-US" sz="2500" dirty="0">
                <a:solidFill>
                  <a:srgbClr val="000000"/>
                </a:solidFill>
              </a:rPr>
              <a:t>This causes the address of one row of the </a:t>
            </a:r>
            <a:r>
              <a:rPr lang="en-US" altLang="en-US" sz="2500" dirty="0" smtClean="0">
                <a:solidFill>
                  <a:srgbClr val="000000"/>
                </a:solidFill>
              </a:rPr>
              <a:t>two-dimensional </a:t>
            </a:r>
            <a:r>
              <a:rPr lang="en-US" altLang="en-US" sz="2500" dirty="0">
                <a:solidFill>
                  <a:srgbClr val="000000"/>
                </a:solidFill>
              </a:rPr>
              <a:t>array to be passed to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p>
          <a:p>
            <a:pPr eaLnBrk="1" hangingPunct="1">
              <a:lnSpc>
                <a:spcPct val="80000"/>
              </a:lnSpc>
            </a:pPr>
            <a:r>
              <a:rPr lang="en-US" altLang="en-US" sz="2500" dirty="0">
                <a:solidFill>
                  <a:srgbClr val="000000"/>
                </a:solidFill>
              </a:rPr>
              <a:t>The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[1]</a:t>
            </a:r>
            <a:r>
              <a:rPr lang="en-US" altLang="en-US" sz="2500" dirty="0">
                <a:solidFill>
                  <a:srgbClr val="000000"/>
                </a:solidFill>
              </a:rPr>
              <a:t> is the starting address of row 1 of the array. </a:t>
            </a:r>
          </a:p>
          <a:p>
            <a:pPr eaLnBrk="1" hangingPunct="1">
              <a:lnSpc>
                <a:spcPct val="80000"/>
              </a:lnSpc>
            </a:pPr>
            <a:r>
              <a:rPr lang="en-US" altLang="en-US" sz="2500" dirty="0">
                <a:solidFill>
                  <a:srgbClr val="000000"/>
                </a:solidFill>
              </a:rPr>
              <a:t>Remember that a </a:t>
            </a:r>
            <a:r>
              <a:rPr lang="en-US" altLang="en-US" sz="2500" dirty="0" smtClean="0">
                <a:solidFill>
                  <a:srgbClr val="000000"/>
                </a:solidFill>
              </a:rPr>
              <a:t>two-dimensional </a:t>
            </a:r>
            <a:r>
              <a:rPr lang="en-US" altLang="en-US" sz="2500" dirty="0">
                <a:solidFill>
                  <a:srgbClr val="000000"/>
                </a:solidFill>
              </a:rPr>
              <a:t>array is basically an array of </a:t>
            </a:r>
            <a:r>
              <a:rPr lang="en-US" altLang="en-US" sz="2500" dirty="0" smtClean="0">
                <a:solidFill>
                  <a:srgbClr val="000000"/>
                </a:solidFill>
              </a:rPr>
              <a:t>one-dimensional </a:t>
            </a:r>
            <a:r>
              <a:rPr lang="en-US" altLang="en-US" sz="2500" dirty="0">
                <a:solidFill>
                  <a:srgbClr val="000000"/>
                </a:solidFill>
              </a:rPr>
              <a:t>arrays and that the name of a </a:t>
            </a:r>
            <a:r>
              <a:rPr lang="en-US" altLang="en-US" sz="2500" dirty="0" smtClean="0">
                <a:solidFill>
                  <a:srgbClr val="000000"/>
                </a:solidFill>
              </a:rPr>
              <a:t>one-dimensional </a:t>
            </a:r>
            <a:r>
              <a:rPr lang="en-US" altLang="en-US" sz="2500" dirty="0">
                <a:solidFill>
                  <a:srgbClr val="000000"/>
                </a:solidFill>
              </a:rPr>
              <a:t>array is the address of the array in memory.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calculates the sum of the array elements, divides the total by the number of test results and returns the floating-point result.</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175</a:t>
            </a:fld>
            <a:endParaRPr lang="en-US" altLang="en-US" dirty="0"/>
          </a:p>
        </p:txBody>
      </p:sp>
    </p:spTree>
    <p:extLst>
      <p:ext uri="{BB962C8B-B14F-4D97-AF65-F5344CB8AC3E}">
        <p14:creationId xmlns:p14="http://schemas.microsoft.com/office/powerpoint/2010/main" val="34820032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a:t>
            </a:r>
          </a:p>
        </p:txBody>
      </p:sp>
      <p:sp>
        <p:nvSpPr>
          <p:cNvPr id="19558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In early versions of C, all arrays had constant size. </a:t>
            </a:r>
          </a:p>
          <a:p>
            <a:pPr eaLnBrk="1" hangingPunct="1">
              <a:lnSpc>
                <a:spcPct val="80000"/>
              </a:lnSpc>
            </a:pPr>
            <a:r>
              <a:rPr lang="en-US" altLang="en-US" sz="2500" dirty="0">
                <a:solidFill>
                  <a:srgbClr val="000000"/>
                </a:solidFill>
              </a:rPr>
              <a:t>But what if you don’t know an array’s size at compilation time? </a:t>
            </a:r>
          </a:p>
          <a:p>
            <a:pPr eaLnBrk="1" hangingPunct="1">
              <a:lnSpc>
                <a:spcPct val="80000"/>
              </a:lnSpc>
            </a:pPr>
            <a:r>
              <a:rPr lang="en-US" altLang="en-US" sz="2500" dirty="0">
                <a:solidFill>
                  <a:srgbClr val="000000"/>
                </a:solidFill>
              </a:rPr>
              <a:t>To handle this, you’d have to use dynamic memory allocation with </a:t>
            </a:r>
            <a:r>
              <a:rPr lang="en-US" altLang="en-US" sz="2400" dirty="0" err="1">
                <a:solidFill>
                  <a:srgbClr val="000000"/>
                </a:solidFill>
                <a:latin typeface="Consolas" panose="020B0609020204030204" pitchFamily="49" charset="0"/>
              </a:rPr>
              <a:t>malloc</a:t>
            </a:r>
            <a:r>
              <a:rPr lang="en-US" altLang="en-US" sz="2500" dirty="0">
                <a:solidFill>
                  <a:srgbClr val="000000"/>
                </a:solidFill>
              </a:rPr>
              <a:t> and related functions. </a:t>
            </a:r>
          </a:p>
          <a:p>
            <a:pPr eaLnBrk="1" hangingPunct="1">
              <a:lnSpc>
                <a:spcPct val="80000"/>
              </a:lnSpc>
            </a:pPr>
            <a:r>
              <a:rPr lang="en-US" altLang="en-US" sz="2500" dirty="0">
                <a:solidFill>
                  <a:srgbClr val="000000"/>
                </a:solidFill>
              </a:rPr>
              <a:t>The C standard allows you to handle arrays of unknown size using variable-length arrays (VLAs). </a:t>
            </a:r>
          </a:p>
          <a:p>
            <a:pPr eaLnBrk="1" hangingPunct="1">
              <a:lnSpc>
                <a:spcPct val="80000"/>
              </a:lnSpc>
            </a:pPr>
            <a:r>
              <a:rPr lang="en-US" altLang="en-US" sz="2500" dirty="0">
                <a:solidFill>
                  <a:srgbClr val="000000"/>
                </a:solidFill>
              </a:rPr>
              <a:t>These are not arrays whose size can change—that would compromise the integrity of nearby locations in memory.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176</a:t>
            </a:fld>
            <a:endParaRPr lang="en-US" altLang="en-US" dirty="0"/>
          </a:p>
        </p:txBody>
      </p:sp>
    </p:spTree>
    <p:extLst>
      <p:ext uri="{BB962C8B-B14F-4D97-AF65-F5344CB8AC3E}">
        <p14:creationId xmlns:p14="http://schemas.microsoft.com/office/powerpoint/2010/main" val="3776006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19661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 </a:t>
            </a:r>
            <a:r>
              <a:rPr lang="en-US" altLang="en-US" sz="2500" dirty="0">
                <a:solidFill>
                  <a:srgbClr val="0000FF"/>
                </a:solidFill>
              </a:rPr>
              <a:t>variable-length array </a:t>
            </a:r>
            <a:r>
              <a:rPr lang="en-US" altLang="en-US" sz="2500" dirty="0">
                <a:solidFill>
                  <a:srgbClr val="000000"/>
                </a:solidFill>
              </a:rPr>
              <a:t>is an array whose length, or size, is defined in terms of an expression evaluated at execution time. </a:t>
            </a:r>
          </a:p>
          <a:p>
            <a:pPr eaLnBrk="1" hangingPunct="1">
              <a:lnSpc>
                <a:spcPct val="80000"/>
              </a:lnSpc>
            </a:pPr>
            <a:r>
              <a:rPr lang="en-US" altLang="en-US" sz="2500" dirty="0">
                <a:solidFill>
                  <a:srgbClr val="000000"/>
                </a:solidFill>
              </a:rPr>
              <a:t>The program of Fig. 6.23 declares and prints several VLAs. </a:t>
            </a:r>
          </a:p>
          <a:p>
            <a:pPr eaLnBrk="1" hangingPunct="1">
              <a:lnSpc>
                <a:spcPct val="80000"/>
              </a:lnSpc>
            </a:pPr>
            <a:r>
              <a:rPr lang="en-US" altLang="en-US" sz="2500" dirty="0">
                <a:solidFill>
                  <a:srgbClr val="000000"/>
                </a:solidFill>
              </a:rPr>
              <a:t>[Note: This feature is not supported in Microsoft Visual C++.] </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177</a:t>
            </a:fld>
            <a:endParaRPr lang="en-US" altLang="en-US" dirty="0"/>
          </a:p>
        </p:txBody>
      </p:sp>
    </p:spTree>
    <p:extLst>
      <p:ext uri="{BB962C8B-B14F-4D97-AF65-F5344CB8AC3E}">
        <p14:creationId xmlns:p14="http://schemas.microsoft.com/office/powerpoint/2010/main" val="2444661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20172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178</a:t>
            </a:fld>
            <a:endParaRPr lang="en-US"/>
          </a:p>
        </p:txBody>
      </p:sp>
    </p:spTree>
    <p:extLst>
      <p:ext uri="{BB962C8B-B14F-4D97-AF65-F5344CB8AC3E}">
        <p14:creationId xmlns:p14="http://schemas.microsoft.com/office/powerpoint/2010/main" val="2890560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179</a:t>
            </a:fld>
            <a:endParaRPr lang="en-US"/>
          </a:p>
        </p:txBody>
      </p:sp>
    </p:spTree>
    <p:extLst>
      <p:ext uri="{BB962C8B-B14F-4D97-AF65-F5344CB8AC3E}">
        <p14:creationId xmlns:p14="http://schemas.microsoft.com/office/powerpoint/2010/main" val="324028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6627" name="Text Placeholder 2"/>
          <p:cNvSpPr>
            <a:spLocks noGrp="1"/>
          </p:cNvSpPr>
          <p:nvPr>
            <p:ph type="body" idx="1"/>
          </p:nvPr>
        </p:nvSpPr>
        <p:spPr/>
        <p:txBody>
          <a:bodyPr>
            <a:normAutofit/>
          </a:bodyPr>
          <a:lstStyle/>
          <a:p>
            <a:pPr eaLnBrk="1" hangingPunct="1"/>
            <a:r>
              <a:rPr lang="en-US" altLang="en-US" dirty="0" smtClean="0">
                <a:solidFill>
                  <a:srgbClr val="000000"/>
                </a:solidFill>
              </a:rPr>
              <a:t>Notice that the variable </a:t>
            </a:r>
            <a:r>
              <a:rPr lang="en-US" altLang="en-US" sz="2400" dirty="0" err="1">
                <a:solidFill>
                  <a:srgbClr val="000000"/>
                </a:solidFill>
                <a:latin typeface="Consolas" panose="020B0609020204030204" pitchFamily="49" charset="0"/>
              </a:rPr>
              <a:t>i</a:t>
            </a:r>
            <a:r>
              <a:rPr lang="en-US" altLang="en-US" dirty="0" smtClean="0">
                <a:solidFill>
                  <a:srgbClr val="000000"/>
                </a:solidFill>
              </a:rPr>
              <a:t> is declared to be of type </a:t>
            </a:r>
            <a:r>
              <a:rPr lang="en-US" altLang="en-US" sz="2400" dirty="0" err="1" smtClean="0">
                <a:solidFill>
                  <a:srgbClr val="000000"/>
                </a:solidFill>
                <a:latin typeface="Consolas" panose="020B0609020204030204" pitchFamily="49" charset="0"/>
              </a:rPr>
              <a:t>size_t</a:t>
            </a:r>
            <a:r>
              <a:rPr lang="en-US" altLang="en-US" dirty="0" smtClean="0">
                <a:solidFill>
                  <a:srgbClr val="000000"/>
                </a:solidFill>
              </a:rPr>
              <a:t>, which according to the C standard represents an unsigned integral type. </a:t>
            </a:r>
          </a:p>
          <a:p>
            <a:pPr eaLnBrk="1" hangingPunct="1"/>
            <a:r>
              <a:rPr lang="en-US" altLang="en-US" dirty="0" smtClean="0">
                <a:solidFill>
                  <a:srgbClr val="000000"/>
                </a:solidFill>
              </a:rPr>
              <a:t>This type is recommended for any variable that represents an array’s size or an array’s indices. </a:t>
            </a:r>
          </a:p>
          <a:p>
            <a:pPr eaLnBrk="1" hangingPunct="1"/>
            <a:r>
              <a:rPr lang="en-US" altLang="en-US" dirty="0" smtClean="0">
                <a:solidFill>
                  <a:srgbClr val="000000"/>
                </a:solidFill>
              </a:rPr>
              <a:t>Type </a:t>
            </a:r>
            <a:r>
              <a:rPr lang="en-US" altLang="en-US" sz="2400" dirty="0" err="1">
                <a:solidFill>
                  <a:srgbClr val="000000"/>
                </a:solidFill>
                <a:latin typeface="Consolas" panose="020B0609020204030204" pitchFamily="49" charset="0"/>
              </a:rPr>
              <a:t>size_t</a:t>
            </a:r>
            <a:r>
              <a:rPr lang="en-US" altLang="en-US" dirty="0" smtClean="0">
                <a:solidFill>
                  <a:srgbClr val="000000"/>
                </a:solidFill>
              </a:rPr>
              <a:t> is defined in header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which is often included by other headers (such as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stdio.h</a:t>
            </a:r>
            <a:r>
              <a:rPr lang="en-US" altLang="en-US" sz="2400" dirty="0">
                <a:solidFill>
                  <a:srgbClr val="000000"/>
                </a:solidFill>
                <a:latin typeface="Consolas" panose="020B0609020204030204" pitchFamily="49" charset="0"/>
              </a:rPr>
              <a:t>&gt;</a:t>
            </a:r>
            <a:r>
              <a:rPr lang="en-US" altLang="en-US" dirty="0" smtClean="0">
                <a:solidFill>
                  <a:srgbClr val="000000"/>
                </a:solidFill>
              </a:rPr>
              <a:t>). </a:t>
            </a:r>
          </a:p>
          <a:p>
            <a:pPr eaLnBrk="1" hangingPunct="1"/>
            <a:r>
              <a:rPr lang="en-US" altLang="en-US" dirty="0" smtClean="0">
                <a:solidFill>
                  <a:srgbClr val="000000"/>
                </a:solidFill>
              </a:rPr>
              <a:t>[Note: If you attempt to compile Fig. 6.3 and receive errors, simply include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in your program.]</a:t>
            </a:r>
          </a:p>
        </p:txBody>
      </p:sp>
      <p:sp>
        <p:nvSpPr>
          <p:cNvPr id="276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a:t>
            </a:fld>
            <a:endParaRPr lang="en-US" altLang="en-US" dirty="0"/>
          </a:p>
        </p:txBody>
      </p:sp>
    </p:spTree>
    <p:extLst>
      <p:ext uri="{BB962C8B-B14F-4D97-AF65-F5344CB8AC3E}">
        <p14:creationId xmlns:p14="http://schemas.microsoft.com/office/powerpoint/2010/main" val="339887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0485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180</a:t>
            </a:fld>
            <a:endParaRPr lang="en-US"/>
          </a:p>
        </p:txBody>
      </p:sp>
    </p:spTree>
    <p:extLst>
      <p:ext uri="{BB962C8B-B14F-4D97-AF65-F5344CB8AC3E}">
        <p14:creationId xmlns:p14="http://schemas.microsoft.com/office/powerpoint/2010/main" val="1082348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9006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181</a:t>
            </a:fld>
            <a:endParaRPr lang="en-US"/>
          </a:p>
        </p:txBody>
      </p:sp>
    </p:spTree>
    <p:extLst>
      <p:ext uri="{BB962C8B-B14F-4D97-AF65-F5344CB8AC3E}">
        <p14:creationId xmlns:p14="http://schemas.microsoft.com/office/powerpoint/2010/main" val="25993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3288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182</a:t>
            </a:fld>
            <a:endParaRPr lang="en-US"/>
          </a:p>
        </p:txBody>
      </p:sp>
    </p:spTree>
    <p:extLst>
      <p:ext uri="{BB962C8B-B14F-4D97-AF65-F5344CB8AC3E}">
        <p14:creationId xmlns:p14="http://schemas.microsoft.com/office/powerpoint/2010/main" val="1269269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275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First, we prompt the user for the desired sizes for a one-dimensional array and two two-dimensional arrays </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smtClean="0">
                <a:solidFill>
                  <a:srgbClr val="000000"/>
                </a:solidFill>
              </a:rPr>
              <a:t>Next we declare </a:t>
            </a:r>
            <a:r>
              <a:rPr lang="en-US" altLang="en-US" sz="2500" dirty="0">
                <a:solidFill>
                  <a:srgbClr val="000000"/>
                </a:solidFill>
              </a:rPr>
              <a:t>VLAs of the appropriate size. </a:t>
            </a:r>
          </a:p>
          <a:p>
            <a:pPr eaLnBrk="1" hangingPunct="1">
              <a:lnSpc>
                <a:spcPct val="80000"/>
              </a:lnSpc>
            </a:pPr>
            <a:r>
              <a:rPr lang="en-US" altLang="en-US" sz="2500" dirty="0">
                <a:solidFill>
                  <a:srgbClr val="000000"/>
                </a:solidFill>
              </a:rPr>
              <a:t>This is valid as long as the variables representing the array sizes are of an integral type.</a:t>
            </a:r>
          </a:p>
          <a:p>
            <a:pPr eaLnBrk="1" hangingPunct="1">
              <a:lnSpc>
                <a:spcPct val="80000"/>
              </a:lnSpc>
            </a:pPr>
            <a:r>
              <a:rPr lang="en-US" altLang="en-US" sz="2500" dirty="0">
                <a:solidFill>
                  <a:srgbClr val="000000"/>
                </a:solidFill>
              </a:rPr>
              <a:t>After declaring the arrays, we use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a:t>
            </a:r>
            <a:r>
              <a:rPr lang="en-US" altLang="en-US" sz="2500" dirty="0" smtClean="0">
                <a:solidFill>
                  <a:srgbClr val="000000"/>
                </a:solidFill>
              </a:rPr>
              <a:t>to </a:t>
            </a:r>
            <a:r>
              <a:rPr lang="en-US" altLang="en-US" sz="2500" dirty="0">
                <a:solidFill>
                  <a:srgbClr val="000000"/>
                </a:solidFill>
              </a:rPr>
              <a:t>make sure that our VLA is of the proper length. </a:t>
            </a:r>
          </a:p>
          <a:p>
            <a:pPr eaLnBrk="1" hangingPunct="1">
              <a:lnSpc>
                <a:spcPct val="80000"/>
              </a:lnSpc>
            </a:pPr>
            <a:r>
              <a:rPr lang="en-US" altLang="en-US" sz="2500" dirty="0">
                <a:solidFill>
                  <a:srgbClr val="000000"/>
                </a:solidFill>
              </a:rPr>
              <a:t>In early versions of C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was always a compile-time operation, but when applied to a VLA,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operates at runtime.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183</a:t>
            </a:fld>
            <a:endParaRPr lang="en-US" altLang="en-US" dirty="0"/>
          </a:p>
        </p:txBody>
      </p:sp>
    </p:spTree>
    <p:extLst>
      <p:ext uri="{BB962C8B-B14F-4D97-AF65-F5344CB8AC3E}">
        <p14:creationId xmlns:p14="http://schemas.microsoft.com/office/powerpoint/2010/main" val="31600740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377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output window shows that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returns a size of 24 bytes—four times that of the number we entered because the size of an </a:t>
            </a:r>
            <a:r>
              <a:rPr lang="en-US" altLang="en-US" sz="2400" dirty="0" err="1">
                <a:solidFill>
                  <a:srgbClr val="000000"/>
                </a:solidFill>
                <a:latin typeface="Consolas" panose="020B0609020204030204" pitchFamily="49" charset="0"/>
              </a:rPr>
              <a:t>int</a:t>
            </a:r>
            <a:r>
              <a:rPr lang="en-US" altLang="en-US" sz="2500" dirty="0">
                <a:solidFill>
                  <a:srgbClr val="000000"/>
                </a:solidFill>
              </a:rPr>
              <a:t> on our machine is 4 bytes.</a:t>
            </a:r>
          </a:p>
          <a:p>
            <a:pPr eaLnBrk="1" hangingPunct="1">
              <a:lnSpc>
                <a:spcPct val="80000"/>
              </a:lnSpc>
            </a:pPr>
            <a:r>
              <a:rPr lang="en-US" altLang="en-US" sz="2500" dirty="0">
                <a:solidFill>
                  <a:srgbClr val="000000"/>
                </a:solidFill>
              </a:rPr>
              <a:t>Next we assign values to the elements of our </a:t>
            </a:r>
            <a:r>
              <a:rPr lang="en-US" altLang="en-US" sz="2500" dirty="0" smtClean="0">
                <a:solidFill>
                  <a:srgbClr val="000000"/>
                </a:solidFill>
              </a:rPr>
              <a:t>VLAs. </a:t>
            </a:r>
            <a:endParaRPr lang="en-US" altLang="en-US" sz="2500" dirty="0">
              <a:solidFill>
                <a:srgbClr val="000000"/>
              </a:solidFill>
            </a:endParaRPr>
          </a:p>
          <a:p>
            <a:pPr eaLnBrk="1" hangingPunct="1">
              <a:lnSpc>
                <a:spcPct val="80000"/>
              </a:lnSpc>
            </a:pPr>
            <a:r>
              <a:rPr lang="en-US" altLang="en-US" sz="2500" dirty="0">
                <a:solidFill>
                  <a:srgbClr val="000000"/>
                </a:solidFill>
              </a:rPr>
              <a:t>We use </a:t>
            </a:r>
            <a:r>
              <a:rPr lang="en-US" altLang="en-US" sz="2400" dirty="0" err="1">
                <a:solidFill>
                  <a:srgbClr val="000000"/>
                </a:solidFill>
                <a:latin typeface="Consolas" panose="020B0609020204030204" pitchFamily="49" charset="0"/>
              </a:rPr>
              <a:t>i</a:t>
            </a:r>
            <a:r>
              <a:rPr lang="en-US" altLang="en-US" sz="2400" dirty="0">
                <a:solidFill>
                  <a:srgbClr val="000000"/>
                </a:solidFill>
                <a:latin typeface="Consolas" panose="020B0609020204030204" pitchFamily="49" charset="0"/>
              </a:rPr>
              <a:t> &lt; </a:t>
            </a:r>
            <a:r>
              <a:rPr lang="en-US" altLang="en-US" sz="2400" dirty="0" err="1">
                <a:solidFill>
                  <a:srgbClr val="000000"/>
                </a:solidFill>
                <a:latin typeface="Consolas" panose="020B0609020204030204" pitchFamily="49" charset="0"/>
              </a:rPr>
              <a:t>arraySize</a:t>
            </a:r>
            <a:r>
              <a:rPr lang="en-US" altLang="en-US" sz="2500" dirty="0">
                <a:solidFill>
                  <a:srgbClr val="000000"/>
                </a:solidFill>
              </a:rPr>
              <a:t> as our loop-continuation condition when filling the one-dimensional array. </a:t>
            </a:r>
          </a:p>
          <a:p>
            <a:pPr eaLnBrk="1" hangingPunct="1">
              <a:lnSpc>
                <a:spcPct val="80000"/>
              </a:lnSpc>
            </a:pPr>
            <a:r>
              <a:rPr lang="en-US" altLang="en-US" sz="2500" dirty="0">
                <a:solidFill>
                  <a:srgbClr val="000000"/>
                </a:solidFill>
              </a:rPr>
              <a:t>As with fixed-length arrays, there is no protection against stepping outside the array bounds.</a:t>
            </a:r>
          </a:p>
          <a:p>
            <a:pPr eaLnBrk="1" hangingPunct="1">
              <a:lnSpc>
                <a:spcPct val="80000"/>
              </a:lnSpc>
            </a:pPr>
            <a:r>
              <a:rPr lang="en-US" altLang="en-US" sz="2500" dirty="0" smtClean="0">
                <a:solidFill>
                  <a:srgbClr val="000000"/>
                </a:solidFill>
              </a:rPr>
              <a:t>Function </a:t>
            </a:r>
            <a:r>
              <a:rPr lang="en-US" altLang="en-US" sz="2400" dirty="0">
                <a:solidFill>
                  <a:srgbClr val="000000"/>
                </a:solidFill>
                <a:latin typeface="Consolas" panose="020B0609020204030204" pitchFamily="49" charset="0"/>
              </a:rPr>
              <a:t>print1DArray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one-dimensional VLA. </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184</a:t>
            </a:fld>
            <a:endParaRPr lang="en-US" altLang="en-US" dirty="0"/>
          </a:p>
        </p:txBody>
      </p:sp>
    </p:spTree>
    <p:extLst>
      <p:ext uri="{BB962C8B-B14F-4D97-AF65-F5344CB8AC3E}">
        <p14:creationId xmlns:p14="http://schemas.microsoft.com/office/powerpoint/2010/main" val="12737747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48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syntax for passing VLAs as parameters to functions is the same as with a normal, fixed-length array. </a:t>
            </a:r>
          </a:p>
          <a:p>
            <a:pPr eaLnBrk="1" hangingPunct="1">
              <a:lnSpc>
                <a:spcPct val="80000"/>
              </a:lnSpc>
            </a:pPr>
            <a:r>
              <a:rPr lang="en-US" altLang="en-US" sz="2500" dirty="0">
                <a:solidFill>
                  <a:srgbClr val="000000"/>
                </a:solidFill>
              </a:rPr>
              <a:t>We use the variable </a:t>
            </a:r>
            <a:r>
              <a:rPr lang="en-US" altLang="en-US" sz="2400" dirty="0">
                <a:solidFill>
                  <a:srgbClr val="000000"/>
                </a:solidFill>
                <a:latin typeface="Consolas" panose="020B0609020204030204" pitchFamily="49" charset="0"/>
              </a:rPr>
              <a:t>size</a:t>
            </a:r>
            <a:r>
              <a:rPr lang="en-US" altLang="en-US" sz="2500" dirty="0">
                <a:solidFill>
                  <a:srgbClr val="000000"/>
                </a:solidFill>
              </a:rPr>
              <a:t> in the declaration of the array parameter, but no checking is performed other than the variable being defined and of integral type—it’s purely documentation for the programmer.</a:t>
            </a:r>
          </a:p>
          <a:p>
            <a:pPr eaLnBrk="1" hangingPunct="1">
              <a:lnSpc>
                <a:spcPct val="80000"/>
              </a:lnSpc>
            </a:pPr>
            <a:r>
              <a:rPr lang="en-US" altLang="en-US" sz="2500" dirty="0">
                <a:solidFill>
                  <a:srgbClr val="000000"/>
                </a:solidFill>
              </a:rPr>
              <a:t>Function </a:t>
            </a:r>
            <a:r>
              <a:rPr lang="en-US" altLang="en-US" sz="2400" dirty="0">
                <a:solidFill>
                  <a:srgbClr val="000000"/>
                </a:solidFill>
                <a:latin typeface="Consolas" panose="020B0609020204030204" pitchFamily="49" charset="0"/>
              </a:rPr>
              <a:t>print2DArray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variable-length two-dimensional array and displays it to the screen.</a:t>
            </a:r>
          </a:p>
          <a:p>
            <a:pPr eaLnBrk="1" hangingPunct="1">
              <a:lnSpc>
                <a:spcPct val="80000"/>
              </a:lnSpc>
            </a:pPr>
            <a:r>
              <a:rPr lang="en-US" altLang="en-US" sz="2500" dirty="0">
                <a:solidFill>
                  <a:srgbClr val="000000"/>
                </a:solidFill>
              </a:rPr>
              <a:t>Recall from Section 6.9 that, all but the first </a:t>
            </a:r>
            <a:r>
              <a:rPr lang="en-US" altLang="en-US" sz="2500" dirty="0" smtClean="0">
                <a:solidFill>
                  <a:srgbClr val="000000"/>
                </a:solidFill>
              </a:rPr>
              <a:t>index </a:t>
            </a:r>
            <a:r>
              <a:rPr lang="en-US" altLang="en-US" sz="2500" dirty="0">
                <a:solidFill>
                  <a:srgbClr val="000000"/>
                </a:solidFill>
              </a:rPr>
              <a:t>of a multidimensional array must be specified when declaring a function parameter.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185</a:t>
            </a:fld>
            <a:endParaRPr lang="en-US" altLang="en-US" dirty="0"/>
          </a:p>
        </p:txBody>
      </p:sp>
    </p:spTree>
    <p:extLst>
      <p:ext uri="{BB962C8B-B14F-4D97-AF65-F5344CB8AC3E}">
        <p14:creationId xmlns:p14="http://schemas.microsoft.com/office/powerpoint/2010/main" val="2546988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582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same restriction holds true for VLAs, except that the sizes can be specified by variables. </a:t>
            </a:r>
          </a:p>
          <a:p>
            <a:pPr eaLnBrk="1" hangingPunct="1">
              <a:lnSpc>
                <a:spcPct val="80000"/>
              </a:lnSpc>
            </a:pPr>
            <a:r>
              <a:rPr lang="en-US" altLang="en-US" sz="2500" dirty="0">
                <a:solidFill>
                  <a:srgbClr val="000000"/>
                </a:solidFill>
              </a:rPr>
              <a:t>The initial value of </a:t>
            </a:r>
            <a:r>
              <a:rPr lang="en-US" altLang="en-US" sz="2400" dirty="0">
                <a:solidFill>
                  <a:srgbClr val="000000"/>
                </a:solidFill>
                <a:latin typeface="Consolas" panose="020B0609020204030204" pitchFamily="49" charset="0"/>
              </a:rPr>
              <a:t>col</a:t>
            </a:r>
            <a:r>
              <a:rPr lang="en-US" altLang="en-US" sz="2500" dirty="0">
                <a:solidFill>
                  <a:srgbClr val="000000"/>
                </a:solidFill>
              </a:rPr>
              <a:t> passed to the function is used to convert from two-dimensional indices to offsets into the contiguous memory the array is stored in, just as with a fixed-size array. </a:t>
            </a:r>
          </a:p>
          <a:p>
            <a:pPr eaLnBrk="1" hangingPunct="1">
              <a:lnSpc>
                <a:spcPct val="80000"/>
              </a:lnSpc>
            </a:pPr>
            <a:r>
              <a:rPr lang="en-US" altLang="en-US" sz="2500" dirty="0">
                <a:solidFill>
                  <a:srgbClr val="000000"/>
                </a:solidFill>
              </a:rPr>
              <a:t>Changing the value of </a:t>
            </a:r>
            <a:r>
              <a:rPr lang="en-US" altLang="en-US" sz="2400" dirty="0">
                <a:solidFill>
                  <a:srgbClr val="000000"/>
                </a:solidFill>
                <a:latin typeface="Consolas" panose="020B0609020204030204" pitchFamily="49" charset="0"/>
              </a:rPr>
              <a:t>col</a:t>
            </a:r>
            <a:r>
              <a:rPr lang="en-US" altLang="en-US" sz="2400" dirty="0">
                <a:solidFill>
                  <a:srgbClr val="000000"/>
                </a:solidFill>
              </a:rPr>
              <a:t> </a:t>
            </a:r>
            <a:r>
              <a:rPr lang="en-US" altLang="en-US" sz="2500" dirty="0">
                <a:solidFill>
                  <a:srgbClr val="000000"/>
                </a:solidFill>
              </a:rPr>
              <a:t>inside the function will not cause any changes to the indexing, but passing an incorrect value to the function will.</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186</a:t>
            </a:fld>
            <a:endParaRPr lang="en-US" altLang="en-US" dirty="0"/>
          </a:p>
        </p:txBody>
      </p:sp>
    </p:spTree>
    <p:extLst>
      <p:ext uri="{BB962C8B-B14F-4D97-AF65-F5344CB8AC3E}">
        <p14:creationId xmlns:p14="http://schemas.microsoft.com/office/powerpoint/2010/main" val="42047550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Bounds Checking for Array </a:t>
            </a:r>
            <a:r>
              <a:rPr lang="en-US" sz="2500" b="1" i="1" dirty="0" smtClean="0">
                <a:solidFill>
                  <a:srgbClr val="000000"/>
                </a:solidFill>
              </a:rPr>
              <a:t>Indices </a:t>
            </a:r>
            <a:endParaRPr lang="en-US" sz="2500" b="1" i="1" dirty="0">
              <a:solidFill>
                <a:srgbClr val="000000"/>
              </a:solidFill>
            </a:endParaRPr>
          </a:p>
          <a:p>
            <a:pPr eaLnBrk="1" hangingPunct="1">
              <a:lnSpc>
                <a:spcPct val="80000"/>
              </a:lnSpc>
              <a:defRPr/>
            </a:pPr>
            <a:r>
              <a:rPr lang="en-US" sz="2500" dirty="0">
                <a:solidFill>
                  <a:srgbClr val="000000"/>
                </a:solidFill>
              </a:rPr>
              <a:t>It’s important to ensure that every </a:t>
            </a:r>
            <a:r>
              <a:rPr lang="en-US" sz="2500" dirty="0" smtClean="0">
                <a:solidFill>
                  <a:srgbClr val="000000"/>
                </a:solidFill>
              </a:rPr>
              <a:t>index </a:t>
            </a:r>
            <a:r>
              <a:rPr lang="en-US" sz="2500" dirty="0">
                <a:solidFill>
                  <a:srgbClr val="000000"/>
                </a:solidFill>
              </a:rPr>
              <a:t>you use to access an array element is within the array’s bounds—that is, greater than or equal to 0 and less than the number of array elements. </a:t>
            </a:r>
          </a:p>
          <a:p>
            <a:pPr eaLnBrk="1" hangingPunct="1">
              <a:lnSpc>
                <a:spcPct val="80000"/>
              </a:lnSpc>
              <a:defRPr/>
            </a:pPr>
            <a:r>
              <a:rPr lang="en-US" sz="2500" dirty="0">
                <a:solidFill>
                  <a:srgbClr val="000000"/>
                </a:solidFill>
              </a:rPr>
              <a:t>A two-dimensional array’s row and column </a:t>
            </a:r>
            <a:r>
              <a:rPr lang="en-US" sz="2500" dirty="0" smtClean="0">
                <a:solidFill>
                  <a:srgbClr val="000000"/>
                </a:solidFill>
              </a:rPr>
              <a:t>indices </a:t>
            </a:r>
            <a:r>
              <a:rPr lang="en-US" sz="2500" dirty="0">
                <a:solidFill>
                  <a:srgbClr val="000000"/>
                </a:solidFill>
              </a:rPr>
              <a:t>must be greater than or equal to 0 and less than the numbers of rows and columns, respectively. </a:t>
            </a:r>
          </a:p>
          <a:p>
            <a:pPr eaLnBrk="1" hangingPunct="1">
              <a:lnSpc>
                <a:spcPct val="80000"/>
              </a:lnSpc>
              <a:defRPr/>
            </a:pPr>
            <a:r>
              <a:rPr lang="en-US" sz="2500" dirty="0">
                <a:solidFill>
                  <a:srgbClr val="000000"/>
                </a:solidFill>
              </a:rPr>
              <a:t>Allowing programs to read from or write to array elements outside the bounds of arrays are common security flaws. </a:t>
            </a:r>
          </a:p>
          <a:p>
            <a:pPr eaLnBrk="1" hangingPunct="1">
              <a:lnSpc>
                <a:spcPct val="80000"/>
              </a:lnSpc>
              <a:defRPr/>
            </a:pPr>
            <a:r>
              <a:rPr lang="en-US" sz="2500" dirty="0">
                <a:solidFill>
                  <a:srgbClr val="000000"/>
                </a:solidFill>
              </a:rPr>
              <a:t>Reading from out-of-bounds array elements can cause a program to crash or even appear to execute correctly while using bad data.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187</a:t>
            </a:fld>
            <a:endParaRPr lang="en-US" altLang="en-US" dirty="0"/>
          </a:p>
        </p:txBody>
      </p:sp>
    </p:spTree>
    <p:extLst>
      <p:ext uri="{BB962C8B-B14F-4D97-AF65-F5344CB8AC3E}">
        <p14:creationId xmlns:p14="http://schemas.microsoft.com/office/powerpoint/2010/main" val="1259196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 (Cont.)</a:t>
            </a:r>
          </a:p>
        </p:txBody>
      </p:sp>
      <p:sp>
        <p:nvSpPr>
          <p:cNvPr id="20787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Writing to an out-of-bounds element (known as a </a:t>
            </a:r>
            <a:r>
              <a:rPr lang="en-US" altLang="en-US" sz="2500" i="1" dirty="0">
                <a:solidFill>
                  <a:srgbClr val="000000"/>
                </a:solidFill>
              </a:rPr>
              <a:t>buffer overflow</a:t>
            </a:r>
            <a:r>
              <a:rPr lang="en-US" altLang="en-US" sz="2500" dirty="0">
                <a:solidFill>
                  <a:srgbClr val="000000"/>
                </a:solidFill>
              </a:rPr>
              <a:t>) can corrupt a program’s data in memory, crash a program and allow attackers to exploit the system and execute their own code. </a:t>
            </a:r>
          </a:p>
          <a:p>
            <a:pPr eaLnBrk="1" hangingPunct="1">
              <a:lnSpc>
                <a:spcPct val="80000"/>
              </a:lnSpc>
            </a:pPr>
            <a:r>
              <a:rPr lang="en-US" altLang="en-US" sz="2500" dirty="0">
                <a:solidFill>
                  <a:srgbClr val="000000"/>
                </a:solidFill>
              </a:rPr>
              <a:t>As we stated in the chapter, </a:t>
            </a:r>
            <a:r>
              <a:rPr lang="en-US" altLang="en-US" sz="2500" i="1" dirty="0">
                <a:solidFill>
                  <a:srgbClr val="000000"/>
                </a:solidFill>
              </a:rPr>
              <a:t>C provides no automatic bounds checking for arrays</a:t>
            </a:r>
            <a:r>
              <a:rPr lang="en-US" altLang="en-US" sz="2500" dirty="0">
                <a:solidFill>
                  <a:srgbClr val="000000"/>
                </a:solidFill>
              </a:rPr>
              <a:t>, so you must provide your own. </a:t>
            </a:r>
          </a:p>
          <a:p>
            <a:pPr eaLnBrk="1" hangingPunct="1">
              <a:lnSpc>
                <a:spcPct val="80000"/>
              </a:lnSpc>
            </a:pPr>
            <a:r>
              <a:rPr lang="en-US" altLang="en-US" sz="2500" dirty="0">
                <a:solidFill>
                  <a:srgbClr val="000000"/>
                </a:solidFill>
              </a:rPr>
              <a:t>For techniques that help you prevent such problems, see CERT guideline ARR30-C at www.securecoding.cert.org.</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188</a:t>
            </a:fld>
            <a:endParaRPr lang="en-US" altLang="en-US" dirty="0"/>
          </a:p>
        </p:txBody>
      </p:sp>
    </p:spTree>
    <p:extLst>
      <p:ext uri="{BB962C8B-B14F-4D97-AF65-F5344CB8AC3E}">
        <p14:creationId xmlns:p14="http://schemas.microsoft.com/office/powerpoint/2010/main" val="2227923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400" b="1" i="1" dirty="0" err="1">
                <a:solidFill>
                  <a:srgbClr val="000000"/>
                </a:solidFill>
                <a:latin typeface="Consolas" panose="020B0609020204030204" pitchFamily="49" charset="0"/>
              </a:rPr>
              <a:t>scanf_s</a:t>
            </a:r>
            <a:endParaRPr lang="en-US" sz="2400" b="1" i="1" dirty="0">
              <a:solidFill>
                <a:srgbClr val="000000"/>
              </a:solidFill>
              <a:latin typeface="Consolas" panose="020B0609020204030204" pitchFamily="49" charset="0"/>
            </a:endParaRPr>
          </a:p>
          <a:p>
            <a:pPr eaLnBrk="1" hangingPunct="1">
              <a:lnSpc>
                <a:spcPct val="80000"/>
              </a:lnSpc>
              <a:defRPr/>
            </a:pPr>
            <a:r>
              <a:rPr lang="en-US" sz="2500" dirty="0">
                <a:solidFill>
                  <a:srgbClr val="000000"/>
                </a:solidFill>
              </a:rPr>
              <a:t>Bounds checking is also important in string processing. </a:t>
            </a:r>
          </a:p>
          <a:p>
            <a:pPr eaLnBrk="1" hangingPunct="1">
              <a:lnSpc>
                <a:spcPct val="80000"/>
              </a:lnSpc>
              <a:defRPr/>
            </a:pPr>
            <a:r>
              <a:rPr lang="en-US" sz="2500" dirty="0">
                <a:solidFill>
                  <a:srgbClr val="000000"/>
                </a:solidFill>
              </a:rPr>
              <a:t>When reading a string into a </a:t>
            </a:r>
            <a:r>
              <a:rPr lang="en-US" sz="2400" dirty="0">
                <a:solidFill>
                  <a:srgbClr val="000000"/>
                </a:solidFill>
                <a:latin typeface="Consolas" panose="020B0609020204030204" pitchFamily="49" charset="0"/>
              </a:rPr>
              <a:t>char</a:t>
            </a:r>
            <a:r>
              <a:rPr lang="en-US" sz="2500" dirty="0">
                <a:solidFill>
                  <a:srgbClr val="000000"/>
                </a:solidFill>
              </a:rPr>
              <a:t> array, </a:t>
            </a:r>
            <a:r>
              <a:rPr lang="en-US" sz="2400" dirty="0" err="1">
                <a:solidFill>
                  <a:srgbClr val="000000"/>
                </a:solidFill>
                <a:latin typeface="Consolas" panose="020B0609020204030204" pitchFamily="49" charset="0"/>
              </a:rPr>
              <a:t>scanf</a:t>
            </a:r>
            <a:r>
              <a:rPr lang="en-US" sz="2500" dirty="0">
                <a:solidFill>
                  <a:srgbClr val="000000"/>
                </a:solidFill>
              </a:rPr>
              <a:t> does not prevent buffer overflows. </a:t>
            </a:r>
          </a:p>
          <a:p>
            <a:pPr eaLnBrk="1" hangingPunct="1">
              <a:lnSpc>
                <a:spcPct val="80000"/>
              </a:lnSpc>
              <a:defRPr/>
            </a:pPr>
            <a:r>
              <a:rPr lang="en-US" sz="2500" dirty="0">
                <a:solidFill>
                  <a:srgbClr val="000000"/>
                </a:solidFill>
              </a:rPr>
              <a:t>If the number of characters input is greater than or equal to the array’s length, </a:t>
            </a:r>
            <a:r>
              <a:rPr lang="en-US" sz="2400" dirty="0" err="1">
                <a:solidFill>
                  <a:srgbClr val="000000"/>
                </a:solidFill>
                <a:latin typeface="Consolas" panose="020B0609020204030204" pitchFamily="49" charset="0"/>
              </a:rPr>
              <a:t>scanf</a:t>
            </a:r>
            <a:r>
              <a:rPr lang="en-US" sz="2500" dirty="0">
                <a:solidFill>
                  <a:srgbClr val="000000"/>
                </a:solidFill>
              </a:rPr>
              <a:t> will write characters—including the string’s terminating null character (</a:t>
            </a:r>
            <a:r>
              <a:rPr lang="en-US" sz="2400" dirty="0">
                <a:solidFill>
                  <a:srgbClr val="000000"/>
                </a:solidFill>
                <a:latin typeface="Consolas" panose="020B0609020204030204" pitchFamily="49" charset="0"/>
              </a:rPr>
              <a:t>'\0'</a:t>
            </a:r>
            <a:r>
              <a:rPr lang="en-US" sz="2500" dirty="0">
                <a:solidFill>
                  <a:srgbClr val="000000"/>
                </a:solidFill>
              </a:rPr>
              <a:t>)—beyond the end of the array. </a:t>
            </a:r>
          </a:p>
          <a:p>
            <a:pPr eaLnBrk="1" hangingPunct="1">
              <a:lnSpc>
                <a:spcPct val="80000"/>
              </a:lnSpc>
              <a:defRPr/>
            </a:pPr>
            <a:r>
              <a:rPr lang="en-US" sz="2500" dirty="0">
                <a:solidFill>
                  <a:srgbClr val="000000"/>
                </a:solidFill>
              </a:rPr>
              <a:t>This might </a:t>
            </a:r>
            <a:r>
              <a:rPr lang="en-US" sz="2500" i="1" dirty="0">
                <a:solidFill>
                  <a:srgbClr val="000000"/>
                </a:solidFill>
              </a:rPr>
              <a:t>overwrite</a:t>
            </a:r>
            <a:r>
              <a:rPr lang="en-US" sz="2500" dirty="0">
                <a:solidFill>
                  <a:srgbClr val="000000"/>
                </a:solidFill>
              </a:rPr>
              <a:t> other variables’ values, and eventually the program might overwrite the string’s </a:t>
            </a:r>
            <a:r>
              <a:rPr lang="en-US" sz="2400" dirty="0">
                <a:solidFill>
                  <a:srgbClr val="000000"/>
                </a:solidFill>
                <a:latin typeface="Consolas" panose="020B0609020204030204" pitchFamily="49" charset="0"/>
              </a:rPr>
              <a:t>'\0'</a:t>
            </a:r>
            <a:r>
              <a:rPr lang="en-US" sz="2500" dirty="0">
                <a:solidFill>
                  <a:srgbClr val="000000"/>
                </a:solidFill>
              </a:rPr>
              <a:t> if it writes to those other variables.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189</a:t>
            </a:fld>
            <a:endParaRPr lang="en-US" altLang="en-US" dirty="0"/>
          </a:p>
        </p:txBody>
      </p:sp>
    </p:spTree>
    <p:extLst>
      <p:ext uri="{BB962C8B-B14F-4D97-AF65-F5344CB8AC3E}">
        <p14:creationId xmlns:p14="http://schemas.microsoft.com/office/powerpoint/2010/main" val="3419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765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Initializing an Array in a Definition with an Initializer List</a:t>
            </a:r>
          </a:p>
          <a:p>
            <a:pPr eaLnBrk="1" hangingPunct="1">
              <a:defRPr/>
            </a:pPr>
            <a:r>
              <a:rPr lang="en-US" dirty="0" smtClean="0">
                <a:solidFill>
                  <a:srgbClr val="000000"/>
                </a:solidFill>
              </a:rPr>
              <a:t>The elements of an array can also be initialized when the array is defined by following the definition with an equals sign and braces, </a:t>
            </a:r>
            <a:r>
              <a:rPr lang="en-US" dirty="0" smtClean="0">
                <a:solidFill>
                  <a:srgbClr val="000000"/>
                </a:solidFill>
                <a:latin typeface="Consolas" panose="020B0609020204030204" pitchFamily="49" charset="0"/>
              </a:rPr>
              <a:t>{}</a:t>
            </a:r>
            <a:r>
              <a:rPr lang="en-US" dirty="0" smtClean="0">
                <a:solidFill>
                  <a:srgbClr val="000000"/>
                </a:solidFill>
              </a:rPr>
              <a:t>, containing a comma-separated list of </a:t>
            </a:r>
            <a:r>
              <a:rPr lang="en-US" dirty="0" smtClean="0">
                <a:solidFill>
                  <a:srgbClr val="0000FF"/>
                </a:solidFill>
              </a:rPr>
              <a:t>array initializers</a:t>
            </a:r>
            <a:r>
              <a:rPr lang="en-US" dirty="0" smtClean="0">
                <a:solidFill>
                  <a:srgbClr val="000000"/>
                </a:solidFill>
              </a:rPr>
              <a:t>. </a:t>
            </a:r>
          </a:p>
          <a:p>
            <a:pPr eaLnBrk="1" hangingPunct="1">
              <a:defRPr/>
            </a:pPr>
            <a:r>
              <a:rPr lang="en-US" dirty="0" smtClean="0">
                <a:solidFill>
                  <a:srgbClr val="000000"/>
                </a:solidFill>
              </a:rPr>
              <a:t>Figure 6.4 initializes an integer array with five values and prints the array in tabular format.</a:t>
            </a:r>
          </a:p>
        </p:txBody>
      </p:sp>
      <p:sp>
        <p:nvSpPr>
          <p:cNvPr id="276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a:t>
            </a:fld>
            <a:endParaRPr lang="en-US" altLang="en-US" dirty="0"/>
          </a:p>
        </p:txBody>
      </p:sp>
    </p:spTree>
    <p:extLst>
      <p:ext uri="{BB962C8B-B14F-4D97-AF65-F5344CB8AC3E}">
        <p14:creationId xmlns:p14="http://schemas.microsoft.com/office/powerpoint/2010/main" val="22462104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0992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Functions determine where strings end by looking for their terminating </a:t>
            </a:r>
            <a:r>
              <a:rPr lang="en-US" altLang="en-US" sz="2400" dirty="0">
                <a:solidFill>
                  <a:srgbClr val="000000"/>
                </a:solidFill>
                <a:latin typeface="Consolas" panose="020B0609020204030204" pitchFamily="49" charset="0"/>
              </a:rPr>
              <a:t>'\0'</a:t>
            </a:r>
            <a:r>
              <a:rPr lang="en-US" altLang="en-US" sz="2500" dirty="0">
                <a:solidFill>
                  <a:srgbClr val="000000"/>
                </a:solidFill>
              </a:rPr>
              <a:t> character. </a:t>
            </a:r>
          </a:p>
          <a:p>
            <a:pPr eaLnBrk="1" hangingPunct="1">
              <a:lnSpc>
                <a:spcPct val="80000"/>
              </a:lnSpc>
            </a:pPr>
            <a:r>
              <a:rPr lang="en-US" altLang="en-US" sz="2500" dirty="0">
                <a:solidFill>
                  <a:srgbClr val="000000"/>
                </a:solidFill>
              </a:rPr>
              <a:t>For example, function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outputs a string by reading characters from the beginning of the string in memory and continuing until the string’s </a:t>
            </a:r>
            <a:r>
              <a:rPr lang="en-US" altLang="en-US" sz="2400" dirty="0">
                <a:solidFill>
                  <a:srgbClr val="000000"/>
                </a:solidFill>
                <a:latin typeface="Consolas" panose="020B0609020204030204" pitchFamily="49" charset="0"/>
              </a:rPr>
              <a:t>'\0'</a:t>
            </a:r>
            <a:r>
              <a:rPr lang="en-US" altLang="en-US" sz="2500" dirty="0">
                <a:solidFill>
                  <a:srgbClr val="000000"/>
                </a:solidFill>
              </a:rPr>
              <a:t> is encountered. </a:t>
            </a:r>
          </a:p>
          <a:p>
            <a:pPr eaLnBrk="1" hangingPunct="1">
              <a:lnSpc>
                <a:spcPct val="80000"/>
              </a:lnSpc>
            </a:pPr>
            <a:r>
              <a:rPr lang="en-US" altLang="en-US" sz="2500" dirty="0">
                <a:solidFill>
                  <a:srgbClr val="000000"/>
                </a:solidFill>
              </a:rPr>
              <a:t>If the </a:t>
            </a:r>
            <a:r>
              <a:rPr lang="en-US" altLang="en-US" sz="2400" dirty="0">
                <a:solidFill>
                  <a:srgbClr val="000000"/>
                </a:solidFill>
                <a:latin typeface="Consolas" panose="020B0609020204030204" pitchFamily="49" charset="0"/>
              </a:rPr>
              <a:t>'\0'</a:t>
            </a:r>
            <a:r>
              <a:rPr lang="en-US" altLang="en-US" sz="2500" dirty="0">
                <a:solidFill>
                  <a:srgbClr val="000000"/>
                </a:solidFill>
              </a:rPr>
              <a:t> is missing,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might read far beyond the end of the string until it encounters some other </a:t>
            </a:r>
            <a:r>
              <a:rPr lang="en-US" altLang="en-US" sz="2400" dirty="0">
                <a:solidFill>
                  <a:srgbClr val="000000"/>
                </a:solidFill>
                <a:latin typeface="Consolas" panose="020B0609020204030204" pitchFamily="49" charset="0"/>
              </a:rPr>
              <a:t>'\0'</a:t>
            </a:r>
            <a:r>
              <a:rPr lang="en-US" altLang="en-US" sz="2500" dirty="0">
                <a:solidFill>
                  <a:srgbClr val="000000"/>
                </a:solidFill>
              </a:rPr>
              <a:t> in memory.</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190</a:t>
            </a:fld>
            <a:endParaRPr lang="en-US" altLang="en-US" dirty="0"/>
          </a:p>
        </p:txBody>
      </p:sp>
    </p:spTree>
    <p:extLst>
      <p:ext uri="{BB962C8B-B14F-4D97-AF65-F5344CB8AC3E}">
        <p14:creationId xmlns:p14="http://schemas.microsoft.com/office/powerpoint/2010/main" val="4175434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094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C standard’s optional Annex K provides new, more secure, versions of many string-processing and input/output functions, including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—a version of </a:t>
            </a:r>
            <a:r>
              <a:rPr lang="en-US" altLang="en-US" sz="2400" dirty="0" err="1">
                <a:solidFill>
                  <a:srgbClr val="000000"/>
                </a:solidFill>
                <a:latin typeface="Consolas" panose="020B0609020204030204" pitchFamily="49" charset="0"/>
              </a:rPr>
              <a:t>scanf</a:t>
            </a:r>
            <a:r>
              <a:rPr lang="en-US" altLang="en-US" sz="2500" dirty="0">
                <a:solidFill>
                  <a:srgbClr val="000000"/>
                </a:solidFill>
              </a:rPr>
              <a:t> that performs additional checks to ensure that it </a:t>
            </a:r>
            <a:r>
              <a:rPr lang="en-US" altLang="en-US" sz="2500" i="1" dirty="0">
                <a:solidFill>
                  <a:srgbClr val="000000"/>
                </a:solidFill>
              </a:rPr>
              <a:t>does not </a:t>
            </a:r>
            <a:r>
              <a:rPr lang="en-US" altLang="en-US" sz="2500" dirty="0">
                <a:solidFill>
                  <a:srgbClr val="000000"/>
                </a:solidFill>
              </a:rPr>
              <a:t>write beyond the end of a character array used to store a string. </a:t>
            </a:r>
          </a:p>
          <a:p>
            <a:pPr eaLnBrk="1" hangingPunct="1">
              <a:lnSpc>
                <a:spcPct val="80000"/>
              </a:lnSpc>
            </a:pPr>
            <a:r>
              <a:rPr lang="en-US" altLang="en-US" sz="2500" dirty="0">
                <a:solidFill>
                  <a:srgbClr val="000000"/>
                </a:solidFill>
              </a:rPr>
              <a:t>Assuming that </a:t>
            </a:r>
            <a:r>
              <a:rPr lang="en-US" altLang="en-US" sz="2400" dirty="0" err="1">
                <a:solidFill>
                  <a:srgbClr val="000000"/>
                </a:solidFill>
                <a:latin typeface="Consolas" panose="020B0609020204030204" pitchFamily="49" charset="0"/>
              </a:rPr>
              <a:t>myString</a:t>
            </a:r>
            <a:r>
              <a:rPr lang="en-US" altLang="en-US" sz="2500" dirty="0">
                <a:solidFill>
                  <a:srgbClr val="000000"/>
                </a:solidFill>
              </a:rPr>
              <a:t> is a 20-character array, the statement</a:t>
            </a:r>
          </a:p>
          <a:p>
            <a:pPr marL="603250" lvl="2" indent="0">
              <a:lnSpc>
                <a:spcPct val="80000"/>
              </a:lnSpc>
              <a:buNone/>
            </a:pPr>
            <a:r>
              <a:rPr lang="en-US" altLang="en-US" sz="2400" dirty="0" err="1" smtClean="0">
                <a:solidFill>
                  <a:srgbClr val="000000"/>
                </a:solidFill>
                <a:latin typeface="Consolas" panose="020B0609020204030204" pitchFamily="49" charset="0"/>
              </a:rPr>
              <a:t>scanf_s</a:t>
            </a:r>
            <a:r>
              <a:rPr lang="en-US" altLang="en-US" sz="2400" dirty="0" smtClean="0">
                <a:solidFill>
                  <a:srgbClr val="000000"/>
                </a:solidFill>
                <a:latin typeface="Consolas" panose="020B0609020204030204" pitchFamily="49" charset="0"/>
              </a:rPr>
              <a:t>(</a:t>
            </a:r>
            <a:r>
              <a:rPr lang="en-US" altLang="en-US" sz="2400" dirty="0" smtClean="0">
                <a:solidFill>
                  <a:srgbClr val="0070C0"/>
                </a:solidFill>
                <a:latin typeface="Consolas" panose="020B0609020204030204" pitchFamily="49" charset="0"/>
              </a:rPr>
              <a:t>"%</a:t>
            </a:r>
            <a:r>
              <a:rPr lang="en-US" altLang="en-US" sz="2400" dirty="0">
                <a:solidFill>
                  <a:srgbClr val="0070C0"/>
                </a:solidFill>
                <a:latin typeface="Consolas" panose="020B0609020204030204" pitchFamily="49" charset="0"/>
              </a:rPr>
              <a:t>19s"</a:t>
            </a:r>
            <a:r>
              <a:rPr lang="en-US" altLang="en-US" sz="24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myString</a:t>
            </a:r>
            <a:r>
              <a:rPr lang="en-US" altLang="en-US" sz="2400" dirty="0">
                <a:solidFill>
                  <a:srgbClr val="000000"/>
                </a:solidFill>
                <a:latin typeface="Consolas" panose="020B0609020204030204" pitchFamily="49" charset="0"/>
              </a:rPr>
              <a:t>, </a:t>
            </a:r>
            <a:r>
              <a:rPr lang="en-US" altLang="en-US" sz="2400" dirty="0" smtClean="0">
                <a:solidFill>
                  <a:srgbClr val="0070C0"/>
                </a:solidFill>
                <a:latin typeface="Consolas" panose="020B0609020204030204" pitchFamily="49" charset="0"/>
              </a:rPr>
              <a:t>20</a:t>
            </a:r>
            <a:r>
              <a:rPr lang="en-US" altLang="en-US" sz="2400" dirty="0" smtClean="0">
                <a:solidFill>
                  <a:srgbClr val="000000"/>
                </a:solidFill>
                <a:latin typeface="Consolas" panose="020B0609020204030204" pitchFamily="49" charset="0"/>
              </a:rPr>
              <a:t>);</a:t>
            </a:r>
            <a:endParaRPr lang="en-US" altLang="en-US" sz="2400" dirty="0">
              <a:solidFill>
                <a:srgbClr val="000000"/>
              </a:solidFill>
              <a:latin typeface="Consolas" panose="020B0609020204030204" pitchFamily="49" charset="0"/>
            </a:endParaRPr>
          </a:p>
          <a:p>
            <a:pPr eaLnBrk="1" hangingPunct="1">
              <a:lnSpc>
                <a:spcPct val="80000"/>
              </a:lnSpc>
            </a:pPr>
            <a:r>
              <a:rPr lang="en-US" altLang="en-US" sz="2500" dirty="0">
                <a:solidFill>
                  <a:srgbClr val="000000"/>
                </a:solidFill>
              </a:rPr>
              <a:t>reads a string into </a:t>
            </a:r>
            <a:r>
              <a:rPr lang="en-US" altLang="en-US" sz="2000" dirty="0" err="1">
                <a:solidFill>
                  <a:srgbClr val="000000"/>
                </a:solidFill>
                <a:latin typeface="Consolas" panose="020B0609020204030204" pitchFamily="49" charset="0"/>
              </a:rPr>
              <a:t>myString</a:t>
            </a:r>
            <a:r>
              <a:rPr lang="en-US" altLang="en-US" sz="2500" dirty="0">
                <a:solidFill>
                  <a:srgbClr val="000000"/>
                </a:solidFill>
              </a:rPr>
              <a:t>. Function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 requires two arguments for each </a:t>
            </a:r>
            <a:r>
              <a:rPr lang="en-US" altLang="en-US" sz="2400" dirty="0">
                <a:solidFill>
                  <a:srgbClr val="000000"/>
                </a:solidFill>
                <a:latin typeface="Consolas" panose="020B0609020204030204" pitchFamily="49" charset="0"/>
              </a:rPr>
              <a:t>%s</a:t>
            </a:r>
            <a:r>
              <a:rPr lang="en-US" altLang="en-US" sz="2500" dirty="0">
                <a:solidFill>
                  <a:srgbClr val="000000"/>
                </a:solidFill>
              </a:rPr>
              <a:t> in the format string—a character array in which to place the input string and the number of array elements.</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191</a:t>
            </a:fld>
            <a:endParaRPr lang="en-US" altLang="en-US" dirty="0"/>
          </a:p>
        </p:txBody>
      </p:sp>
    </p:spTree>
    <p:extLst>
      <p:ext uri="{BB962C8B-B14F-4D97-AF65-F5344CB8AC3E}">
        <p14:creationId xmlns:p14="http://schemas.microsoft.com/office/powerpoint/2010/main" val="397842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eaLnBrk="1" hangingPunct="1">
              <a:lnSpc>
                <a:spcPct val="80000"/>
              </a:lnSpc>
              <a:defRPr/>
            </a:pPr>
            <a:r>
              <a:rPr lang="en-US" sz="2500" dirty="0">
                <a:solidFill>
                  <a:srgbClr val="000000"/>
                </a:solidFill>
              </a:rPr>
              <a:t>The second of these arguments is used by </a:t>
            </a:r>
            <a:r>
              <a:rPr lang="en-US" sz="2400" dirty="0" err="1">
                <a:solidFill>
                  <a:srgbClr val="000000"/>
                </a:solidFill>
                <a:latin typeface="Consolas" panose="020B0609020204030204" pitchFamily="49" charset="0"/>
              </a:rPr>
              <a:t>scanf_s</a:t>
            </a:r>
            <a:r>
              <a:rPr lang="en-US" sz="2500" dirty="0">
                <a:solidFill>
                  <a:srgbClr val="000000"/>
                </a:solidFill>
              </a:rPr>
              <a:t> to prevent buffer overflows. </a:t>
            </a:r>
          </a:p>
          <a:p>
            <a:pPr eaLnBrk="1" hangingPunct="1">
              <a:lnSpc>
                <a:spcPct val="80000"/>
              </a:lnSpc>
              <a:defRPr/>
            </a:pPr>
            <a:r>
              <a:rPr lang="en-US" sz="2500" dirty="0">
                <a:solidFill>
                  <a:srgbClr val="000000"/>
                </a:solidFill>
              </a:rPr>
              <a:t>For example, it’s possible to supply a field width for </a:t>
            </a:r>
            <a:r>
              <a:rPr lang="en-US" sz="2400" dirty="0">
                <a:solidFill>
                  <a:srgbClr val="000000"/>
                </a:solidFill>
                <a:latin typeface="Consolas" panose="020B0609020204030204" pitchFamily="49" charset="0"/>
              </a:rPr>
              <a:t>%s</a:t>
            </a:r>
            <a:r>
              <a:rPr lang="en-US" sz="2500" dirty="0">
                <a:solidFill>
                  <a:srgbClr val="000000"/>
                </a:solidFill>
              </a:rPr>
              <a:t> that’s too long for the underlying character array, or to simply omit the field width entirely. </a:t>
            </a:r>
          </a:p>
          <a:p>
            <a:pPr eaLnBrk="1" hangingPunct="1">
              <a:lnSpc>
                <a:spcPct val="80000"/>
              </a:lnSpc>
              <a:defRPr/>
            </a:pPr>
            <a:r>
              <a:rPr lang="en-US" sz="2500" dirty="0">
                <a:solidFill>
                  <a:srgbClr val="000000"/>
                </a:solidFill>
              </a:rPr>
              <a:t>If the number of characters input plus the terminating null character is larger than the number of array elements, the </a:t>
            </a:r>
            <a:r>
              <a:rPr lang="en-US" sz="2400" dirty="0">
                <a:solidFill>
                  <a:srgbClr val="000000"/>
                </a:solidFill>
                <a:latin typeface="Consolas" panose="020B0609020204030204" pitchFamily="49" charset="0"/>
              </a:rPr>
              <a:t>%s</a:t>
            </a:r>
            <a:r>
              <a:rPr lang="en-US" sz="2500" dirty="0">
                <a:solidFill>
                  <a:srgbClr val="000000"/>
                </a:solidFill>
              </a:rPr>
              <a:t> conversion would fail. </a:t>
            </a:r>
          </a:p>
          <a:p>
            <a:pPr eaLnBrk="1" hangingPunct="1">
              <a:lnSpc>
                <a:spcPct val="80000"/>
              </a:lnSpc>
              <a:defRPr/>
            </a:pPr>
            <a:r>
              <a:rPr lang="en-US" sz="2500" dirty="0">
                <a:solidFill>
                  <a:srgbClr val="000000"/>
                </a:solidFill>
              </a:rPr>
              <a:t>Because the preceding statement contains only one conversion </a:t>
            </a:r>
            <a:r>
              <a:rPr lang="en-US" sz="2500" dirty="0" err="1">
                <a:solidFill>
                  <a:srgbClr val="000000"/>
                </a:solidFill>
              </a:rPr>
              <a:t>specifier</a:t>
            </a:r>
            <a:r>
              <a:rPr lang="en-US" sz="2500" dirty="0">
                <a:solidFill>
                  <a:srgbClr val="000000"/>
                </a:solidFill>
              </a:rPr>
              <a:t>, </a:t>
            </a:r>
            <a:r>
              <a:rPr lang="en-US" sz="2400" dirty="0" err="1">
                <a:solidFill>
                  <a:srgbClr val="000000"/>
                </a:solidFill>
                <a:latin typeface="Consolas" panose="020B0609020204030204" pitchFamily="49" charset="0"/>
              </a:rPr>
              <a:t>scanf_s</a:t>
            </a:r>
            <a:r>
              <a:rPr lang="en-US" sz="2500" dirty="0">
                <a:solidFill>
                  <a:srgbClr val="000000"/>
                </a:solidFill>
              </a:rPr>
              <a:t> would return 0 indicating that no conversions were performed, and </a:t>
            </a:r>
            <a:r>
              <a:rPr lang="en-US" sz="2000" dirty="0" err="1">
                <a:solidFill>
                  <a:srgbClr val="000000"/>
                </a:solidFill>
                <a:latin typeface="Consolas" panose="020B0609020204030204" pitchFamily="49" charset="0"/>
              </a:rPr>
              <a:t>myString</a:t>
            </a:r>
            <a:r>
              <a:rPr lang="en-US" sz="2500" dirty="0">
                <a:solidFill>
                  <a:srgbClr val="000000"/>
                </a:solidFill>
              </a:rPr>
              <a:t> would be unaltered. </a:t>
            </a:r>
          </a:p>
          <a:p>
            <a:pPr eaLnBrk="1" hangingPunct="1">
              <a:lnSpc>
                <a:spcPct val="80000"/>
              </a:lnSpc>
              <a:defRPr/>
            </a:pPr>
            <a:r>
              <a:rPr lang="en-US" sz="2500" dirty="0">
                <a:solidFill>
                  <a:srgbClr val="000000"/>
                </a:solidFill>
              </a:rPr>
              <a:t>In general, if your compiler supports the functions from the C standard’s optional Annex K, you should use them.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192</a:t>
            </a:fld>
            <a:endParaRPr lang="en-US" altLang="en-US" dirty="0"/>
          </a:p>
        </p:txBody>
      </p:sp>
    </p:spTree>
    <p:extLst>
      <p:ext uri="{BB962C8B-B14F-4D97-AF65-F5344CB8AC3E}">
        <p14:creationId xmlns:p14="http://schemas.microsoft.com/office/powerpoint/2010/main" val="30302914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Don’t Use Strings Read from the User as Format-Control Strings</a:t>
            </a:r>
          </a:p>
          <a:p>
            <a:pPr eaLnBrk="1" hangingPunct="1">
              <a:lnSpc>
                <a:spcPct val="80000"/>
              </a:lnSpc>
              <a:defRPr/>
            </a:pPr>
            <a:r>
              <a:rPr lang="en-US" sz="2500" dirty="0">
                <a:solidFill>
                  <a:srgbClr val="000000"/>
                </a:solidFill>
              </a:rPr>
              <a:t>You might have noticed that throughout this book, we never use single-argument </a:t>
            </a:r>
            <a:r>
              <a:rPr lang="en-US" sz="2500" dirty="0" err="1">
                <a:solidFill>
                  <a:srgbClr val="000000"/>
                </a:solidFill>
              </a:rPr>
              <a:t>printfs</a:t>
            </a:r>
            <a:r>
              <a:rPr lang="en-US" sz="2500" dirty="0">
                <a:solidFill>
                  <a:srgbClr val="000000"/>
                </a:solidFill>
              </a:rPr>
              <a:t>. Instead we use one of the following forms:</a:t>
            </a:r>
          </a:p>
          <a:p>
            <a:pPr lvl="1" eaLnBrk="1" hangingPunct="1">
              <a:lnSpc>
                <a:spcPct val="80000"/>
              </a:lnSpc>
              <a:defRPr/>
            </a:pPr>
            <a:r>
              <a:rPr lang="en-US" sz="2100" dirty="0">
                <a:solidFill>
                  <a:srgbClr val="000000"/>
                </a:solidFill>
              </a:rPr>
              <a:t>When we need to output a </a:t>
            </a:r>
            <a:r>
              <a:rPr lang="en-US" sz="2000" dirty="0">
                <a:solidFill>
                  <a:srgbClr val="000000"/>
                </a:solidFill>
                <a:latin typeface="Consolas" panose="020B0609020204030204" pitchFamily="49" charset="0"/>
              </a:rPr>
              <a:t>'\n'</a:t>
            </a:r>
            <a:r>
              <a:rPr lang="en-US" sz="2100" dirty="0">
                <a:solidFill>
                  <a:srgbClr val="000000"/>
                </a:solidFill>
              </a:rPr>
              <a:t> after the string, we use function puts (which automatically outputs a </a:t>
            </a:r>
            <a:r>
              <a:rPr lang="en-US" sz="2000" dirty="0">
                <a:solidFill>
                  <a:srgbClr val="000000"/>
                </a:solidFill>
                <a:latin typeface="Consolas" panose="020B0609020204030204" pitchFamily="49" charset="0"/>
              </a:rPr>
              <a:t>'\n'</a:t>
            </a:r>
            <a:r>
              <a:rPr lang="en-US" sz="2100" dirty="0">
                <a:solidFill>
                  <a:srgbClr val="000000"/>
                </a:solidFill>
              </a:rPr>
              <a:t> after its single string argument), as in </a:t>
            </a:r>
          </a:p>
          <a:p>
            <a:pPr marL="365125" lvl="1" indent="0">
              <a:lnSpc>
                <a:spcPct val="80000"/>
              </a:lnSpc>
              <a:buNone/>
              <a:defRPr/>
            </a:pPr>
            <a:r>
              <a:rPr lang="en-US" sz="2100" dirty="0">
                <a:solidFill>
                  <a:srgbClr val="000000"/>
                </a:solidFill>
                <a:latin typeface="Consolas" panose="020B0609020204030204" pitchFamily="49" charset="0"/>
              </a:rPr>
              <a:t>   </a:t>
            </a:r>
            <a:r>
              <a:rPr lang="en-US" sz="2100" dirty="0" smtClean="0">
                <a:solidFill>
                  <a:srgbClr val="000000"/>
                </a:solidFill>
                <a:latin typeface="Consolas" panose="020B0609020204030204" pitchFamily="49" charset="0"/>
              </a:rPr>
              <a:t>puts(</a:t>
            </a:r>
            <a:r>
              <a:rPr lang="en-US" sz="2100" dirty="0" smtClean="0">
                <a:solidFill>
                  <a:srgbClr val="0070C0"/>
                </a:solidFill>
                <a:latin typeface="Consolas" panose="020B0609020204030204" pitchFamily="49" charset="0"/>
              </a:rPr>
              <a:t>"</a:t>
            </a:r>
            <a:r>
              <a:rPr lang="en-US" sz="2100" dirty="0">
                <a:solidFill>
                  <a:srgbClr val="0070C0"/>
                </a:solidFill>
                <a:latin typeface="Consolas" panose="020B0609020204030204" pitchFamily="49" charset="0"/>
              </a:rPr>
              <a:t>Welcome to C</a:t>
            </a:r>
            <a:r>
              <a:rPr lang="en-US" sz="2100" dirty="0" smtClean="0">
                <a:solidFill>
                  <a:srgbClr val="0070C0"/>
                </a:solidFill>
                <a:latin typeface="Consolas" panose="020B0609020204030204" pitchFamily="49" charset="0"/>
              </a:rPr>
              <a:t>!"</a:t>
            </a:r>
            <a:r>
              <a:rPr lang="en-US" sz="2100" dirty="0" smtClean="0">
                <a:solidFill>
                  <a:srgbClr val="000000"/>
                </a:solidFill>
                <a:latin typeface="Consolas" panose="020B0609020204030204" pitchFamily="49" charset="0"/>
              </a:rPr>
              <a:t>);</a:t>
            </a:r>
            <a:endParaRPr lang="en-US" sz="2100" dirty="0">
              <a:solidFill>
                <a:srgbClr val="000000"/>
              </a:solidFill>
              <a:latin typeface="Consolas" panose="020B0609020204030204" pitchFamily="49" charset="0"/>
            </a:endParaRPr>
          </a:p>
          <a:p>
            <a:pPr lvl="1" eaLnBrk="1" hangingPunct="1">
              <a:lnSpc>
                <a:spcPct val="80000"/>
              </a:lnSpc>
              <a:defRPr/>
            </a:pPr>
            <a:r>
              <a:rPr lang="en-US" sz="2100" dirty="0">
                <a:solidFill>
                  <a:srgbClr val="000000"/>
                </a:solidFill>
              </a:rPr>
              <a:t>When we need the cursor to remain on the same line as the string, we use function </a:t>
            </a:r>
            <a:r>
              <a:rPr lang="en-US" sz="2000" dirty="0" err="1">
                <a:solidFill>
                  <a:srgbClr val="000000"/>
                </a:solidFill>
                <a:latin typeface="Consolas" panose="020B0609020204030204" pitchFamily="49" charset="0"/>
              </a:rPr>
              <a:t>printf</a:t>
            </a:r>
            <a:r>
              <a:rPr lang="en-US" sz="2100" dirty="0">
                <a:solidFill>
                  <a:srgbClr val="000000"/>
                </a:solidFill>
              </a:rPr>
              <a:t>, as in </a:t>
            </a:r>
          </a:p>
          <a:p>
            <a:pPr marL="603250" lvl="2" indent="0">
              <a:lnSpc>
                <a:spcPct val="80000"/>
              </a:lnSpc>
              <a:buNone/>
              <a:defRPr/>
            </a:pPr>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dirty="0" smtClean="0">
                <a:solidFill>
                  <a:srgbClr val="0070C0"/>
                </a:solidFill>
                <a:latin typeface="Consolas" panose="020B0609020204030204" pitchFamily="49" charset="0"/>
              </a:rPr>
              <a:t>"%</a:t>
            </a:r>
            <a:r>
              <a:rPr lang="en-US" dirty="0">
                <a:solidFill>
                  <a:srgbClr val="0070C0"/>
                </a:solidFill>
                <a:latin typeface="Consolas" panose="020B0609020204030204" pitchFamily="49" charset="0"/>
              </a:rPr>
              <a:t>s"</a:t>
            </a:r>
            <a:r>
              <a:rPr lang="en-US" dirty="0">
                <a:solidFill>
                  <a:srgbClr val="000000"/>
                </a:solidFill>
                <a:latin typeface="Consolas" panose="020B0609020204030204" pitchFamily="49" charset="0"/>
              </a:rPr>
              <a:t>, </a:t>
            </a:r>
            <a:r>
              <a:rPr lang="en-US" dirty="0">
                <a:solidFill>
                  <a:srgbClr val="0070C0"/>
                </a:solidFill>
                <a:latin typeface="Consolas" panose="020B0609020204030204" pitchFamily="49" charset="0"/>
              </a:rPr>
              <a:t>"Enter first integer: </a:t>
            </a:r>
            <a:r>
              <a:rPr lang="en-US" dirty="0" smtClean="0">
                <a:solidFill>
                  <a:srgbClr val="0070C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pPr eaLnBrk="1" hangingPunct="1">
              <a:lnSpc>
                <a:spcPct val="80000"/>
              </a:lnSpc>
              <a:defRPr/>
            </a:pPr>
            <a:endParaRPr 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193</a:t>
            </a:fld>
            <a:endParaRPr lang="en-US" altLang="en-US" dirty="0"/>
          </a:p>
        </p:txBody>
      </p:sp>
    </p:spTree>
    <p:extLst>
      <p:ext uri="{BB962C8B-B14F-4D97-AF65-F5344CB8AC3E}">
        <p14:creationId xmlns:p14="http://schemas.microsoft.com/office/powerpoint/2010/main" val="6680757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401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Because we were displaying </a:t>
            </a:r>
            <a:r>
              <a:rPr lang="en-US" altLang="en-US" sz="2500" i="1" dirty="0">
                <a:solidFill>
                  <a:srgbClr val="000000"/>
                </a:solidFill>
              </a:rPr>
              <a:t>string literals</a:t>
            </a:r>
            <a:r>
              <a:rPr lang="en-US" altLang="en-US" sz="2500" dirty="0">
                <a:solidFill>
                  <a:srgbClr val="000000"/>
                </a:solidFill>
              </a:rPr>
              <a:t>, we certainly could have used the one-argument form of </a:t>
            </a:r>
            <a:r>
              <a:rPr lang="en-US" altLang="en-US" sz="2200" dirty="0" err="1">
                <a:solidFill>
                  <a:srgbClr val="000000"/>
                </a:solidFill>
                <a:latin typeface="Consolas" panose="020B0609020204030204" pitchFamily="49" charset="0"/>
              </a:rPr>
              <a:t>printf</a:t>
            </a:r>
            <a:r>
              <a:rPr lang="en-US" altLang="en-US" sz="2500" dirty="0">
                <a:solidFill>
                  <a:srgbClr val="000000"/>
                </a:solidFill>
              </a:rPr>
              <a:t>, as in</a:t>
            </a: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Welcome to C!\n</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Enter first integer: </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eaLnBrk="1" hangingPunct="1">
              <a:lnSpc>
                <a:spcPct val="80000"/>
              </a:lnSpc>
            </a:pPr>
            <a:endParaRPr lang="en-US" altLang="en-US" sz="2500" dirty="0">
              <a:solidFill>
                <a:srgbClr val="000000"/>
              </a:solidFill>
            </a:endParaRPr>
          </a:p>
          <a:p>
            <a:pPr eaLnBrk="1" hangingPunct="1">
              <a:lnSpc>
                <a:spcPct val="80000"/>
              </a:lnSpc>
            </a:pPr>
            <a:r>
              <a:rPr lang="en-US" altLang="en-US" sz="2500" dirty="0">
                <a:solidFill>
                  <a:srgbClr val="000000"/>
                </a:solidFill>
              </a:rPr>
              <a:t>When </a:t>
            </a:r>
            <a:r>
              <a:rPr lang="en-US" altLang="en-US" sz="2400" dirty="0" err="1">
                <a:solidFill>
                  <a:srgbClr val="000000"/>
                </a:solidFill>
                <a:latin typeface="Consolas" panose="020B0609020204030204" pitchFamily="49" charset="0"/>
              </a:rPr>
              <a:t>printf</a:t>
            </a:r>
            <a:r>
              <a:rPr lang="en-US" altLang="en-US" sz="2400" dirty="0">
                <a:solidFill>
                  <a:srgbClr val="000000"/>
                </a:solidFill>
              </a:rPr>
              <a:t> </a:t>
            </a:r>
            <a:r>
              <a:rPr lang="en-US" altLang="en-US" sz="2500" dirty="0">
                <a:solidFill>
                  <a:srgbClr val="000000"/>
                </a:solidFill>
              </a:rPr>
              <a:t>evaluates the format-control string in its first (and possibly its only) argument, the function performs tasks based on the conversion </a:t>
            </a:r>
            <a:r>
              <a:rPr lang="en-US" altLang="en-US" sz="2500" dirty="0" err="1">
                <a:solidFill>
                  <a:srgbClr val="000000"/>
                </a:solidFill>
              </a:rPr>
              <a:t>specifier</a:t>
            </a:r>
            <a:r>
              <a:rPr lang="en-US" altLang="en-US" sz="2500" dirty="0">
                <a:solidFill>
                  <a:srgbClr val="000000"/>
                </a:solidFill>
              </a:rPr>
              <a:t>(s) in that string. </a:t>
            </a:r>
          </a:p>
          <a:p>
            <a:pPr eaLnBrk="1" hangingPunct="1">
              <a:lnSpc>
                <a:spcPct val="80000"/>
              </a:lnSpc>
            </a:pPr>
            <a:r>
              <a:rPr lang="en-US" altLang="en-US" sz="2500" dirty="0">
                <a:solidFill>
                  <a:srgbClr val="000000"/>
                </a:solidFill>
              </a:rPr>
              <a:t>If the format-control string were obtained from the user, an attacker could supply malicious conversion </a:t>
            </a:r>
            <a:r>
              <a:rPr lang="en-US" altLang="en-US" sz="2500" dirty="0" err="1">
                <a:solidFill>
                  <a:srgbClr val="000000"/>
                </a:solidFill>
              </a:rPr>
              <a:t>specifiers</a:t>
            </a:r>
            <a:r>
              <a:rPr lang="en-US" altLang="en-US" sz="2500" dirty="0">
                <a:solidFill>
                  <a:srgbClr val="000000"/>
                </a:solidFill>
              </a:rPr>
              <a:t> that would be “executed” by the formatted output function.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194</a:t>
            </a:fld>
            <a:endParaRPr lang="en-US" altLang="en-US" dirty="0"/>
          </a:p>
        </p:txBody>
      </p:sp>
    </p:spTree>
    <p:extLst>
      <p:ext uri="{BB962C8B-B14F-4D97-AF65-F5344CB8AC3E}">
        <p14:creationId xmlns:p14="http://schemas.microsoft.com/office/powerpoint/2010/main" val="22934445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50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Now that you know how to read strings into </a:t>
            </a:r>
            <a:r>
              <a:rPr lang="en-US" altLang="en-US" sz="2500" i="1" dirty="0">
                <a:solidFill>
                  <a:srgbClr val="000000"/>
                </a:solidFill>
              </a:rPr>
              <a:t>character arrays</a:t>
            </a:r>
            <a:r>
              <a:rPr lang="en-US" altLang="en-US" sz="2500" dirty="0">
                <a:solidFill>
                  <a:srgbClr val="000000"/>
                </a:solidFill>
              </a:rPr>
              <a:t>, it’s important to note that you should never use as a </a:t>
            </a:r>
            <a:r>
              <a:rPr lang="en-US" altLang="en-US" sz="2400" dirty="0" err="1">
                <a:solidFill>
                  <a:srgbClr val="000000"/>
                </a:solidFill>
                <a:latin typeface="Consolas" panose="020B0609020204030204" pitchFamily="49" charset="0"/>
              </a:rPr>
              <a:t>printf</a:t>
            </a:r>
            <a:r>
              <a:rPr lang="en-US" altLang="en-US" sz="2500" dirty="0" err="1">
                <a:solidFill>
                  <a:srgbClr val="000000"/>
                </a:solidFill>
              </a:rPr>
              <a:t>’s</a:t>
            </a:r>
            <a:r>
              <a:rPr lang="en-US" altLang="en-US" sz="2500" dirty="0">
                <a:solidFill>
                  <a:srgbClr val="000000"/>
                </a:solidFill>
              </a:rPr>
              <a:t> format-control string a character array that might contain user input. </a:t>
            </a:r>
          </a:p>
          <a:p>
            <a:pPr eaLnBrk="1" hangingPunct="1">
              <a:lnSpc>
                <a:spcPct val="80000"/>
              </a:lnSpc>
            </a:pPr>
            <a:r>
              <a:rPr lang="en-US" altLang="en-US" sz="2500" dirty="0">
                <a:solidFill>
                  <a:srgbClr val="000000"/>
                </a:solidFill>
              </a:rPr>
              <a:t>For more information, see CERT guideline FIO30-C at www.securecoding.cert.org. </a:t>
            </a:r>
          </a:p>
        </p:txBody>
      </p:sp>
      <p:sp>
        <p:nvSpPr>
          <p:cNvPr id="1894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195</a:t>
            </a:fld>
            <a:endParaRPr lang="en-US" altLang="en-US" dirty="0"/>
          </a:p>
        </p:txBody>
      </p:sp>
    </p:spTree>
    <p:extLst>
      <p:ext uri="{BB962C8B-B14F-4D97-AF65-F5344CB8AC3E}">
        <p14:creationId xmlns:p14="http://schemas.microsoft.com/office/powerpoint/2010/main" val="2119358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9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9084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196</a:t>
            </a:fld>
            <a:endParaRPr lang="en-US"/>
          </a:p>
        </p:txBody>
      </p:sp>
    </p:spTree>
    <p:extLst>
      <p:ext uri="{BB962C8B-B14F-4D97-AF65-F5344CB8AC3E}">
        <p14:creationId xmlns:p14="http://schemas.microsoft.com/office/powerpoint/2010/main" val="416351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0137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a:t>
            </a:fld>
            <a:endParaRPr lang="en-US"/>
          </a:p>
        </p:txBody>
      </p:sp>
    </p:spTree>
    <p:extLst>
      <p:ext uri="{BB962C8B-B14F-4D97-AF65-F5344CB8AC3E}">
        <p14:creationId xmlns:p14="http://schemas.microsoft.com/office/powerpoint/2010/main" val="224805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44768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20</a:t>
            </a:fld>
            <a:endParaRPr lang="en-US"/>
          </a:p>
        </p:txBody>
      </p:sp>
    </p:spTree>
    <p:extLst>
      <p:ext uri="{BB962C8B-B14F-4D97-AF65-F5344CB8AC3E}">
        <p14:creationId xmlns:p14="http://schemas.microsoft.com/office/powerpoint/2010/main" val="244613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8736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21</a:t>
            </a:fld>
            <a:endParaRPr lang="en-US"/>
          </a:p>
        </p:txBody>
      </p:sp>
    </p:spTree>
    <p:extLst>
      <p:ext uri="{BB962C8B-B14F-4D97-AF65-F5344CB8AC3E}">
        <p14:creationId xmlns:p14="http://schemas.microsoft.com/office/powerpoint/2010/main" val="187076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0723"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there are </a:t>
            </a:r>
            <a:r>
              <a:rPr lang="en-US" altLang="en-US" i="1" dirty="0" smtClean="0">
                <a:solidFill>
                  <a:srgbClr val="000000"/>
                </a:solidFill>
              </a:rPr>
              <a:t>fewer</a:t>
            </a:r>
            <a:r>
              <a:rPr lang="en-US" altLang="en-US" dirty="0" smtClean="0">
                <a:solidFill>
                  <a:srgbClr val="000000"/>
                </a:solidFill>
              </a:rPr>
              <a:t> initializers than elements in the array, the remaining elements are initialized to zero. </a:t>
            </a:r>
          </a:p>
          <a:p>
            <a:pPr eaLnBrk="1" hangingPunct="1"/>
            <a:r>
              <a:rPr lang="en-US" altLang="en-US" dirty="0" smtClean="0">
                <a:solidFill>
                  <a:srgbClr val="000000"/>
                </a:solidFill>
              </a:rPr>
              <a:t>For example, the elements of the array </a:t>
            </a:r>
            <a:r>
              <a:rPr lang="en-US" altLang="en-US" dirty="0" smtClean="0">
                <a:solidFill>
                  <a:srgbClr val="000000"/>
                </a:solidFill>
                <a:latin typeface="Consolas" panose="020B0609020204030204" pitchFamily="49" charset="0"/>
              </a:rPr>
              <a:t>n</a:t>
            </a:r>
            <a:r>
              <a:rPr lang="en-US" altLang="en-US" dirty="0" smtClean="0">
                <a:solidFill>
                  <a:srgbClr val="000000"/>
                </a:solidFill>
              </a:rPr>
              <a:t> in Fig. 6.3 could have been initialized to zero as follows: </a:t>
            </a:r>
          </a:p>
          <a:p>
            <a:pPr marL="630238" lvl="2" indent="0">
              <a:buNone/>
            </a:pPr>
            <a:r>
              <a:rPr lang="en-US" altLang="en-US" dirty="0" smtClean="0">
                <a:solidFill>
                  <a:srgbClr val="000000"/>
                </a:solidFill>
                <a:latin typeface="Consolas" panose="020B0609020204030204" pitchFamily="49" charset="0"/>
              </a:rPr>
              <a:t>// initializes entire array to zeros</a:t>
            </a:r>
            <a:endParaRPr lang="en-US" altLang="en-US" dirty="0" smtClean="0">
              <a:solidFill>
                <a:srgbClr val="0000FF"/>
              </a:solidFill>
              <a:latin typeface="Consolas" panose="020B0609020204030204" pitchFamily="49" charset="0"/>
            </a:endParaRP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n[</a:t>
            </a:r>
            <a:r>
              <a:rPr lang="en-US" altLang="en-US" b="1" dirty="0" smtClean="0">
                <a:solidFill>
                  <a:srgbClr val="128AFF"/>
                </a:solidFill>
                <a:latin typeface="Consolas" panose="020B0609020204030204" pitchFamily="49" charset="0"/>
              </a:rPr>
              <a:t>10</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p>
          <a:p>
            <a:pPr eaLnBrk="1" hangingPunct="1"/>
            <a:r>
              <a:rPr lang="en-US" altLang="en-US" dirty="0" smtClean="0">
                <a:solidFill>
                  <a:srgbClr val="000000"/>
                </a:solidFill>
              </a:rPr>
              <a:t>This </a:t>
            </a:r>
            <a:r>
              <a:rPr lang="en-US" altLang="en-US" i="1" dirty="0" smtClean="0">
                <a:solidFill>
                  <a:srgbClr val="000000"/>
                </a:solidFill>
              </a:rPr>
              <a:t>explicitly</a:t>
            </a:r>
            <a:r>
              <a:rPr lang="en-US" altLang="en-US" dirty="0" smtClean="0">
                <a:solidFill>
                  <a:srgbClr val="000000"/>
                </a:solidFill>
              </a:rPr>
              <a:t> initializes the first element to zero and initializes the remaining nine elements to zero because there are fewer initializers than there are elements in the array. </a:t>
            </a:r>
          </a:p>
        </p:txBody>
      </p:sp>
      <p:sp>
        <p:nvSpPr>
          <p:cNvPr id="307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22</a:t>
            </a:fld>
            <a:endParaRPr lang="en-US" altLang="en-US" dirty="0"/>
          </a:p>
        </p:txBody>
      </p:sp>
    </p:spTree>
    <p:extLst>
      <p:ext uri="{BB962C8B-B14F-4D97-AF65-F5344CB8AC3E}">
        <p14:creationId xmlns:p14="http://schemas.microsoft.com/office/powerpoint/2010/main" val="414630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1747" name="Text Placeholder 2"/>
          <p:cNvSpPr>
            <a:spLocks noGrp="1"/>
          </p:cNvSpPr>
          <p:nvPr>
            <p:ph type="body" idx="1"/>
          </p:nvPr>
        </p:nvSpPr>
        <p:spPr/>
        <p:txBody>
          <a:bodyPr/>
          <a:lstStyle/>
          <a:p>
            <a:pPr eaLnBrk="1" hangingPunct="1"/>
            <a:r>
              <a:rPr lang="en-US" altLang="en-US" dirty="0" smtClean="0">
                <a:solidFill>
                  <a:srgbClr val="000000"/>
                </a:solidFill>
              </a:rPr>
              <a:t>It’s important to remember that arrays are not automatically initialized to zero. </a:t>
            </a:r>
          </a:p>
          <a:p>
            <a:pPr eaLnBrk="1" hangingPunct="1"/>
            <a:r>
              <a:rPr lang="en-US" altLang="en-US" dirty="0" smtClean="0">
                <a:solidFill>
                  <a:srgbClr val="000000"/>
                </a:solidFill>
              </a:rPr>
              <a:t>You must at least initialize the first element to zero for the remaining elements to be automatically zeroed. </a:t>
            </a:r>
          </a:p>
          <a:p>
            <a:pPr eaLnBrk="1" hangingPunct="1"/>
            <a:r>
              <a:rPr lang="en-US" altLang="en-US" dirty="0" smtClean="0">
                <a:solidFill>
                  <a:srgbClr val="000000"/>
                </a:solidFill>
              </a:rPr>
              <a:t>Array elements are initialized before program startup for </a:t>
            </a:r>
            <a:r>
              <a:rPr lang="en-US" altLang="en-US" i="1" dirty="0" smtClean="0">
                <a:solidFill>
                  <a:srgbClr val="000000"/>
                </a:solidFill>
                <a:latin typeface="Consolas" panose="020B0609020204030204" pitchFamily="49" charset="0"/>
              </a:rPr>
              <a:t>static</a:t>
            </a:r>
            <a:r>
              <a:rPr lang="en-US" altLang="en-US" dirty="0" smtClean="0">
                <a:solidFill>
                  <a:srgbClr val="000000"/>
                </a:solidFill>
              </a:rPr>
              <a:t> arrays and at runtime for </a:t>
            </a:r>
            <a:r>
              <a:rPr lang="en-US" altLang="en-US" i="1" dirty="0" smtClean="0">
                <a:solidFill>
                  <a:srgbClr val="000000"/>
                </a:solidFill>
              </a:rPr>
              <a:t>automatic</a:t>
            </a:r>
            <a:r>
              <a:rPr lang="en-US" altLang="en-US" dirty="0" smtClean="0">
                <a:solidFill>
                  <a:srgbClr val="000000"/>
                </a:solidFill>
              </a:rPr>
              <a:t> arrays.</a:t>
            </a:r>
          </a:p>
        </p:txBody>
      </p:sp>
      <p:sp>
        <p:nvSpPr>
          <p:cNvPr id="317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23</a:t>
            </a:fld>
            <a:endParaRPr lang="en-US" altLang="en-US" dirty="0"/>
          </a:p>
        </p:txBody>
      </p:sp>
    </p:spTree>
    <p:extLst>
      <p:ext uri="{BB962C8B-B14F-4D97-AF65-F5344CB8AC3E}">
        <p14:creationId xmlns:p14="http://schemas.microsoft.com/office/powerpoint/2010/main" val="312286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012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24</a:t>
            </a:fld>
            <a:endParaRPr lang="en-US"/>
          </a:p>
        </p:txBody>
      </p:sp>
    </p:spTree>
    <p:extLst>
      <p:ext uri="{BB962C8B-B14F-4D97-AF65-F5344CB8AC3E}">
        <p14:creationId xmlns:p14="http://schemas.microsoft.com/office/powerpoint/2010/main" val="255356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3795" name="Text Placeholder 2"/>
          <p:cNvSpPr>
            <a:spLocks noGrp="1"/>
          </p:cNvSpPr>
          <p:nvPr>
            <p:ph type="body" idx="1"/>
          </p:nvPr>
        </p:nvSpPr>
        <p:spPr/>
        <p:txBody>
          <a:bodyPr/>
          <a:lstStyle/>
          <a:p>
            <a:pPr eaLnBrk="1" hangingPunct="1"/>
            <a:r>
              <a:rPr lang="en-US" altLang="en-US" dirty="0" smtClean="0">
                <a:solidFill>
                  <a:srgbClr val="000000"/>
                </a:solidFill>
              </a:rPr>
              <a:t>The array definition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32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27</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64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18</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95</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14</a:t>
            </a:r>
            <a:r>
              <a:rPr lang="pt-BR" altLang="en-US" b="1" dirty="0" smtClean="0">
                <a:solidFill>
                  <a:srgbClr val="000000"/>
                </a:solidFill>
                <a:latin typeface="Consolas" panose="020B0609020204030204" pitchFamily="49" charset="0"/>
              </a:rPr>
              <a:t>}; </a:t>
            </a:r>
          </a:p>
          <a:p>
            <a:pPr eaLnBrk="1" hangingPunct="1">
              <a:buFont typeface="Wingdings 3" panose="05040102010807070707" pitchFamily="18" charset="2"/>
              <a:buNone/>
            </a:pPr>
            <a:r>
              <a:rPr lang="en-US" altLang="en-US" dirty="0" smtClean="0">
                <a:solidFill>
                  <a:srgbClr val="000000"/>
                </a:solidFill>
              </a:rPr>
              <a:t>	causes a syntax error because there are six initializers and </a:t>
            </a:r>
            <a:r>
              <a:rPr lang="en-US" altLang="en-US" i="1" dirty="0" smtClean="0">
                <a:solidFill>
                  <a:srgbClr val="000000"/>
                </a:solidFill>
              </a:rPr>
              <a:t>only</a:t>
            </a:r>
            <a:r>
              <a:rPr lang="en-US" altLang="en-US" dirty="0" smtClean="0">
                <a:solidFill>
                  <a:srgbClr val="000000"/>
                </a:solidFill>
              </a:rPr>
              <a:t> five array elements.</a:t>
            </a:r>
          </a:p>
        </p:txBody>
      </p:sp>
      <p:sp>
        <p:nvSpPr>
          <p:cNvPr id="337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25</a:t>
            </a:fld>
            <a:endParaRPr lang="en-US" altLang="en-US" dirty="0"/>
          </a:p>
        </p:txBody>
      </p:sp>
    </p:spTree>
    <p:extLst>
      <p:ext uri="{BB962C8B-B14F-4D97-AF65-F5344CB8AC3E}">
        <p14:creationId xmlns:p14="http://schemas.microsoft.com/office/powerpoint/2010/main" val="416585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0485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26</a:t>
            </a:fld>
            <a:endParaRPr lang="en-US"/>
          </a:p>
        </p:txBody>
      </p:sp>
    </p:spTree>
    <p:extLst>
      <p:ext uri="{BB962C8B-B14F-4D97-AF65-F5344CB8AC3E}">
        <p14:creationId xmlns:p14="http://schemas.microsoft.com/office/powerpoint/2010/main" val="340338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5843" name="Text Placeholder 2"/>
          <p:cNvSpPr>
            <a:spLocks noGrp="1"/>
          </p:cNvSpPr>
          <p:nvPr>
            <p:ph type="body" idx="1"/>
          </p:nvPr>
        </p:nvSpPr>
        <p:spPr/>
        <p:txBody>
          <a:bodyPr/>
          <a:lstStyle/>
          <a:p>
            <a:pPr eaLnBrk="1" hangingPunct="1"/>
            <a:r>
              <a:rPr lang="en-US" altLang="en-US" dirty="0" smtClean="0">
                <a:solidFill>
                  <a:srgbClr val="000000"/>
                </a:solidFill>
              </a:rPr>
              <a:t>If the array size is </a:t>
            </a:r>
            <a:r>
              <a:rPr lang="en-US" altLang="en-US" i="1" dirty="0" smtClean="0">
                <a:solidFill>
                  <a:srgbClr val="000000"/>
                </a:solidFill>
              </a:rPr>
              <a:t>omitted</a:t>
            </a:r>
            <a:r>
              <a:rPr lang="en-US" altLang="en-US" dirty="0" smtClean="0">
                <a:solidFill>
                  <a:srgbClr val="000000"/>
                </a:solidFill>
              </a:rPr>
              <a:t> from a definition with an initializer list, the number of elements in the array will be the number of elements in the initializer list. </a:t>
            </a:r>
          </a:p>
          <a:p>
            <a:pPr eaLnBrk="1" hangingPunct="1"/>
            <a:r>
              <a:rPr lang="en-US" altLang="en-US" dirty="0" smtClean="0">
                <a:solidFill>
                  <a:srgbClr val="000000"/>
                </a:solidFill>
              </a:rPr>
              <a:t>For example,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 = {</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create a five-element array initialized with the indicated values. </a:t>
            </a:r>
          </a:p>
        </p:txBody>
      </p:sp>
      <p:sp>
        <p:nvSpPr>
          <p:cNvPr id="358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27</a:t>
            </a:fld>
            <a:endParaRPr lang="en-US" altLang="en-US" dirty="0"/>
          </a:p>
        </p:txBody>
      </p:sp>
    </p:spTree>
    <p:extLst>
      <p:ext uri="{BB962C8B-B14F-4D97-AF65-F5344CB8AC3E}">
        <p14:creationId xmlns:p14="http://schemas.microsoft.com/office/powerpoint/2010/main" val="171747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6867" name="Text Placeholder 2"/>
          <p:cNvSpPr>
            <a:spLocks noGrp="1"/>
          </p:cNvSpPr>
          <p:nvPr>
            <p:ph type="body" idx="1"/>
          </p:nvPr>
        </p:nvSpPr>
        <p:spPr/>
        <p:txBody>
          <a:bodyPr/>
          <a:lstStyle/>
          <a:p>
            <a:pPr marL="109537" indent="0">
              <a:buNone/>
              <a:defRPr/>
            </a:pPr>
            <a:r>
              <a:rPr lang="en-US" b="1" i="1" dirty="0" smtClean="0">
                <a:solidFill>
                  <a:srgbClr val="000000"/>
                </a:solidFill>
              </a:rPr>
              <a:t>Specifying an Array’s Size with a Symbolic Constant and Initializing Array Elements with Calculations</a:t>
            </a:r>
          </a:p>
          <a:p>
            <a:pPr eaLnBrk="1" hangingPunct="1">
              <a:defRPr/>
            </a:pPr>
            <a:r>
              <a:rPr lang="en-US" dirty="0" smtClean="0">
                <a:solidFill>
                  <a:srgbClr val="000000"/>
                </a:solidFill>
              </a:rPr>
              <a:t>Figure 6.5 initializes the elements of a 10-element array </a:t>
            </a:r>
            <a:r>
              <a:rPr lang="en-US" dirty="0" smtClean="0">
                <a:solidFill>
                  <a:srgbClr val="000000"/>
                </a:solidFill>
                <a:latin typeface="Consolas" panose="020B0609020204030204" pitchFamily="49" charset="0"/>
              </a:rPr>
              <a:t>s</a:t>
            </a:r>
            <a:r>
              <a:rPr lang="en-US" dirty="0" smtClean="0">
                <a:solidFill>
                  <a:srgbClr val="000000"/>
                </a:solidFill>
              </a:rPr>
              <a:t> to the values </a:t>
            </a:r>
            <a:r>
              <a:rPr lang="en-US" dirty="0" smtClean="0">
                <a:solidFill>
                  <a:srgbClr val="000000"/>
                </a:solidFill>
                <a:latin typeface="Consolas" panose="020B0609020204030204" pitchFamily="49" charset="0"/>
              </a:rPr>
              <a:t>2</a:t>
            </a:r>
            <a:r>
              <a:rPr lang="en-US" dirty="0" smtClean="0">
                <a:solidFill>
                  <a:srgbClr val="000000"/>
                </a:solidFill>
              </a:rPr>
              <a:t>, </a:t>
            </a:r>
            <a:r>
              <a:rPr lang="en-US" dirty="0" smtClean="0">
                <a:solidFill>
                  <a:srgbClr val="000000"/>
                </a:solidFill>
                <a:latin typeface="Consolas" panose="020B0609020204030204" pitchFamily="49" charset="0"/>
              </a:rPr>
              <a:t>4</a:t>
            </a:r>
            <a:r>
              <a:rPr lang="en-US" dirty="0" smtClean="0">
                <a:solidFill>
                  <a:srgbClr val="000000"/>
                </a:solidFill>
              </a:rPr>
              <a:t>, </a:t>
            </a:r>
            <a:r>
              <a:rPr lang="en-US" dirty="0" smtClean="0">
                <a:solidFill>
                  <a:srgbClr val="000000"/>
                </a:solidFill>
                <a:latin typeface="Consolas" panose="020B0609020204030204" pitchFamily="49" charset="0"/>
              </a:rPr>
              <a:t>6</a:t>
            </a:r>
            <a:r>
              <a:rPr lang="en-US" dirty="0" smtClean="0">
                <a:solidFill>
                  <a:srgbClr val="000000"/>
                </a:solidFill>
              </a:rPr>
              <a:t>, …, </a:t>
            </a:r>
            <a:r>
              <a:rPr lang="en-US" dirty="0" smtClean="0">
                <a:solidFill>
                  <a:srgbClr val="000000"/>
                </a:solidFill>
                <a:latin typeface="Consolas" panose="020B0609020204030204" pitchFamily="49" charset="0"/>
              </a:rPr>
              <a:t>20</a:t>
            </a:r>
            <a:r>
              <a:rPr lang="en-US" dirty="0" smtClean="0">
                <a:solidFill>
                  <a:srgbClr val="000000"/>
                </a:solidFill>
              </a:rPr>
              <a:t> and prints the array in tabular format. </a:t>
            </a:r>
          </a:p>
          <a:p>
            <a:pPr eaLnBrk="1" hangingPunct="1">
              <a:defRPr/>
            </a:pPr>
            <a:r>
              <a:rPr lang="en-US" dirty="0" smtClean="0">
                <a:solidFill>
                  <a:srgbClr val="000000"/>
                </a:solidFill>
              </a:rPr>
              <a:t>The values are generated by multiplying the loop counter by </a:t>
            </a:r>
            <a:r>
              <a:rPr lang="en-US" dirty="0" smtClean="0">
                <a:solidFill>
                  <a:srgbClr val="000000"/>
                </a:solidFill>
                <a:latin typeface="Consolas" panose="020B0609020204030204" pitchFamily="49" charset="0"/>
              </a:rPr>
              <a:t>2</a:t>
            </a:r>
            <a:r>
              <a:rPr lang="en-US" dirty="0" smtClean="0">
                <a:solidFill>
                  <a:srgbClr val="000000"/>
                </a:solidFill>
              </a:rPr>
              <a:t> and adding </a:t>
            </a:r>
            <a:r>
              <a:rPr lang="en-US" dirty="0" smtClean="0">
                <a:solidFill>
                  <a:srgbClr val="000000"/>
                </a:solidFill>
                <a:latin typeface="Consolas" panose="020B0609020204030204" pitchFamily="49" charset="0"/>
              </a:rPr>
              <a:t>2</a:t>
            </a:r>
            <a:r>
              <a:rPr lang="en-US" dirty="0" smtClean="0">
                <a:solidFill>
                  <a:srgbClr val="000000"/>
                </a:solidFill>
              </a:rPr>
              <a:t>. </a:t>
            </a:r>
          </a:p>
        </p:txBody>
      </p:sp>
      <p:sp>
        <p:nvSpPr>
          <p:cNvPr id="368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28</a:t>
            </a:fld>
            <a:endParaRPr lang="en-US" altLang="en-US" dirty="0"/>
          </a:p>
        </p:txBody>
      </p:sp>
    </p:spTree>
    <p:extLst>
      <p:ext uri="{BB962C8B-B14F-4D97-AF65-F5344CB8AC3E}">
        <p14:creationId xmlns:p14="http://schemas.microsoft.com/office/powerpoint/2010/main" val="121154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335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29</a:t>
            </a:fld>
            <a:endParaRPr lang="en-US"/>
          </a:p>
        </p:txBody>
      </p:sp>
    </p:spTree>
    <p:extLst>
      <p:ext uri="{BB962C8B-B14F-4D97-AF65-F5344CB8AC3E}">
        <p14:creationId xmlns:p14="http://schemas.microsoft.com/office/powerpoint/2010/main" val="19247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5429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a:t>
            </a:fld>
            <a:endParaRPr lang="en-US"/>
          </a:p>
        </p:txBody>
      </p:sp>
    </p:spTree>
    <p:extLst>
      <p:ext uri="{BB962C8B-B14F-4D97-AF65-F5344CB8AC3E}">
        <p14:creationId xmlns:p14="http://schemas.microsoft.com/office/powerpoint/2010/main" val="195108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30</a:t>
            </a:fld>
            <a:endParaRPr lang="en-US"/>
          </a:p>
        </p:txBody>
      </p:sp>
    </p:spTree>
    <p:extLst>
      <p:ext uri="{BB962C8B-B14F-4D97-AF65-F5344CB8AC3E}">
        <p14:creationId xmlns:p14="http://schemas.microsoft.com/office/powerpoint/2010/main" val="420228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9939"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FF"/>
                </a:solidFill>
                <a:latin typeface="Consolas" panose="020B0609020204030204" pitchFamily="49" charset="0"/>
              </a:rPr>
              <a:t>#define</a:t>
            </a:r>
            <a:r>
              <a:rPr lang="en-US" altLang="en-US" dirty="0" smtClean="0">
                <a:solidFill>
                  <a:srgbClr val="0000FF"/>
                </a:solidFill>
              </a:rPr>
              <a:t> preprocessor directive</a:t>
            </a:r>
            <a:r>
              <a:rPr lang="en-US" altLang="en-US" dirty="0" smtClean="0">
                <a:solidFill>
                  <a:srgbClr val="000000"/>
                </a:solidFill>
              </a:rPr>
              <a:t> is introduced in this program. </a:t>
            </a:r>
          </a:p>
          <a:p>
            <a:pPr eaLnBrk="1" hangingPunct="1"/>
            <a:r>
              <a:rPr lang="en-US" altLang="en-US" b="1" dirty="0" smtClean="0">
                <a:solidFill>
                  <a:srgbClr val="0000FF"/>
                </a:solidFill>
                <a:latin typeface="Consolas" panose="020B0609020204030204" pitchFamily="49" charset="0"/>
              </a:rPr>
              <a:t>#define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SIZE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5</a:t>
            </a:r>
          </a:p>
          <a:p>
            <a:pPr lvl="1"/>
            <a:r>
              <a:rPr lang="en-US" altLang="en-US" dirty="0" smtClean="0">
                <a:solidFill>
                  <a:srgbClr val="000000"/>
                </a:solidFill>
              </a:rPr>
              <a:t>defines a </a:t>
            </a:r>
            <a:r>
              <a:rPr lang="en-US" altLang="en-US" dirty="0" smtClean="0">
                <a:solidFill>
                  <a:srgbClr val="0000FF"/>
                </a:solidFill>
              </a:rPr>
              <a:t>symbolic constant</a:t>
            </a:r>
            <a:r>
              <a:rPr lang="en-US" altLang="en-US" dirty="0" smtClean="0">
                <a:solidFill>
                  <a:srgbClr val="000000"/>
                </a:solidFill>
              </a:rPr>
              <a: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whose value is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r>
              <a:rPr lang="en-US" altLang="en-US" dirty="0" smtClean="0">
                <a:solidFill>
                  <a:srgbClr val="000000"/>
                </a:solidFill>
              </a:rPr>
              <a:t>A symbolic constant is an identifier that’s replaced with </a:t>
            </a:r>
            <a:r>
              <a:rPr lang="en-US" altLang="en-US" dirty="0" smtClean="0">
                <a:solidFill>
                  <a:srgbClr val="0000FF"/>
                </a:solidFill>
              </a:rPr>
              <a:t>replacement text</a:t>
            </a:r>
            <a:r>
              <a:rPr lang="en-US" altLang="en-US" dirty="0" smtClean="0">
                <a:solidFill>
                  <a:srgbClr val="000000"/>
                </a:solidFill>
              </a:rPr>
              <a:t> by the C preprocessor before the program is compiled. </a:t>
            </a:r>
          </a:p>
        </p:txBody>
      </p:sp>
      <p:sp>
        <p:nvSpPr>
          <p:cNvPr id="399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31</a:t>
            </a:fld>
            <a:endParaRPr lang="en-US" altLang="en-US" dirty="0"/>
          </a:p>
        </p:txBody>
      </p:sp>
    </p:spTree>
    <p:extLst>
      <p:ext uri="{BB962C8B-B14F-4D97-AF65-F5344CB8AC3E}">
        <p14:creationId xmlns:p14="http://schemas.microsoft.com/office/powerpoint/2010/main" val="3565074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0963"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program is preprocessed,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are replaced with the replacement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lnSpc>
                <a:spcPct val="90000"/>
              </a:lnSpc>
            </a:pPr>
            <a:r>
              <a:rPr lang="en-US" altLang="en-US" dirty="0" smtClean="0">
                <a:solidFill>
                  <a:srgbClr val="000000"/>
                </a:solidFill>
              </a:rPr>
              <a:t>Using symbolic constants to specify array sizes makes programs more </a:t>
            </a:r>
            <a:r>
              <a:rPr lang="en-US" altLang="en-US" dirty="0" smtClean="0"/>
              <a:t>modifiable</a:t>
            </a:r>
            <a:r>
              <a:rPr lang="en-US" altLang="en-US" dirty="0" smtClean="0">
                <a:solidFill>
                  <a:srgbClr val="000000"/>
                </a:solidFill>
              </a:rPr>
              <a:t>. </a:t>
            </a:r>
          </a:p>
          <a:p>
            <a:pPr eaLnBrk="1" hangingPunct="1">
              <a:lnSpc>
                <a:spcPct val="90000"/>
              </a:lnSpc>
            </a:pPr>
            <a:r>
              <a:rPr lang="en-US" altLang="en-US" dirty="0" smtClean="0">
                <a:solidFill>
                  <a:srgbClr val="000000"/>
                </a:solidFill>
              </a:rPr>
              <a:t>In Fig. 6.5, we could have the first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fill a 1000-element array by simply changing the value of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directive from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r>
              <a:rPr lang="en-US" altLang="en-US" dirty="0">
                <a:solidFill>
                  <a:srgbClr val="000000"/>
                </a:solidFill>
              </a:rPr>
              <a:t>t</a:t>
            </a:r>
            <a:r>
              <a:rPr lang="en-US" altLang="en-US" dirty="0" smtClean="0">
                <a:solidFill>
                  <a:srgbClr val="000000"/>
                </a:solidFill>
              </a:rPr>
              <a:t>o </a:t>
            </a:r>
            <a:r>
              <a:rPr lang="en-US" altLang="en-US" dirty="0" smtClean="0">
                <a:solidFill>
                  <a:srgbClr val="000000"/>
                </a:solidFill>
                <a:latin typeface="Consolas" panose="020B0609020204030204" pitchFamily="49" charset="0"/>
              </a:rPr>
              <a:t>1000</a:t>
            </a:r>
            <a:r>
              <a:rPr lang="en-US" altLang="en-US" dirty="0" smtClean="0">
                <a:solidFill>
                  <a:srgbClr val="000000"/>
                </a:solidFill>
              </a:rPr>
              <a:t>. </a:t>
            </a:r>
          </a:p>
          <a:p>
            <a:pPr eaLnBrk="1" hangingPunct="1">
              <a:lnSpc>
                <a:spcPct val="90000"/>
              </a:lnSpc>
            </a:pPr>
            <a:r>
              <a:rPr lang="en-US" altLang="en-US" dirty="0" smtClean="0">
                <a:solidFill>
                  <a:srgbClr val="000000"/>
                </a:solidFill>
              </a:rPr>
              <a:t>If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had not been used, we’d have to change the program in </a:t>
            </a:r>
            <a:r>
              <a:rPr lang="en-US" altLang="en-US" i="1" dirty="0" smtClean="0">
                <a:solidFill>
                  <a:srgbClr val="000000"/>
                </a:solidFill>
              </a:rPr>
              <a:t>three</a:t>
            </a:r>
            <a:r>
              <a:rPr lang="en-US" altLang="en-US" dirty="0" smtClean="0">
                <a:solidFill>
                  <a:srgbClr val="000000"/>
                </a:solidFill>
              </a:rPr>
              <a:t> separate places. </a:t>
            </a:r>
          </a:p>
        </p:txBody>
      </p:sp>
      <p:sp>
        <p:nvSpPr>
          <p:cNvPr id="409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32</a:t>
            </a:fld>
            <a:endParaRPr lang="en-US" altLang="en-US" dirty="0"/>
          </a:p>
        </p:txBody>
      </p:sp>
    </p:spTree>
    <p:extLst>
      <p:ext uri="{BB962C8B-B14F-4D97-AF65-F5344CB8AC3E}">
        <p14:creationId xmlns:p14="http://schemas.microsoft.com/office/powerpoint/2010/main" val="1000895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6517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33</a:t>
            </a:fld>
            <a:endParaRPr lang="en-US"/>
          </a:p>
        </p:txBody>
      </p:sp>
    </p:spTree>
    <p:extLst>
      <p:ext uri="{BB962C8B-B14F-4D97-AF65-F5344CB8AC3E}">
        <p14:creationId xmlns:p14="http://schemas.microsoft.com/office/powerpoint/2010/main" val="2780981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3011" name="Text Placeholder 2"/>
          <p:cNvSpPr>
            <a:spLocks noGrp="1"/>
          </p:cNvSpPr>
          <p:nvPr>
            <p:ph type="body" idx="1"/>
          </p:nvPr>
        </p:nvSpPr>
        <p:spPr/>
        <p:txBody>
          <a:bodyPr/>
          <a:lstStyle/>
          <a:p>
            <a:pPr eaLnBrk="1" hangingPunct="1"/>
            <a:r>
              <a:rPr lang="en-US" altLang="en-US" dirty="0" smtClean="0">
                <a:solidFill>
                  <a:srgbClr val="000000"/>
                </a:solidFill>
              </a:rPr>
              <a:t>If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preprocessor directive is terminated with a semicolon, the preprocessor replaces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program with the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p:txBody>
      </p:sp>
      <p:sp>
        <p:nvSpPr>
          <p:cNvPr id="430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34</a:t>
            </a:fld>
            <a:endParaRPr lang="en-US" altLang="en-US" dirty="0"/>
          </a:p>
        </p:txBody>
      </p:sp>
    </p:spTree>
    <p:extLst>
      <p:ext uri="{BB962C8B-B14F-4D97-AF65-F5344CB8AC3E}">
        <p14:creationId xmlns:p14="http://schemas.microsoft.com/office/powerpoint/2010/main" val="304299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35</a:t>
            </a:fld>
            <a:endParaRPr lang="en-US"/>
          </a:p>
        </p:txBody>
      </p:sp>
    </p:spTree>
    <p:extLst>
      <p:ext uri="{BB962C8B-B14F-4D97-AF65-F5344CB8AC3E}">
        <p14:creationId xmlns:p14="http://schemas.microsoft.com/office/powerpoint/2010/main" val="207132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41460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36</a:t>
            </a:fld>
            <a:endParaRPr lang="en-US"/>
          </a:p>
        </p:txBody>
      </p:sp>
    </p:spTree>
    <p:extLst>
      <p:ext uri="{BB962C8B-B14F-4D97-AF65-F5344CB8AC3E}">
        <p14:creationId xmlns:p14="http://schemas.microsoft.com/office/powerpoint/2010/main" val="408124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3366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37</a:t>
            </a:fld>
            <a:endParaRPr lang="en-US"/>
          </a:p>
        </p:txBody>
      </p:sp>
    </p:spTree>
    <p:extLst>
      <p:ext uri="{BB962C8B-B14F-4D97-AF65-F5344CB8AC3E}">
        <p14:creationId xmlns:p14="http://schemas.microsoft.com/office/powerpoint/2010/main" val="37439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1304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38</a:t>
            </a:fld>
            <a:endParaRPr lang="en-US"/>
          </a:p>
        </p:txBody>
      </p:sp>
    </p:spTree>
    <p:extLst>
      <p:ext uri="{BB962C8B-B14F-4D97-AF65-F5344CB8AC3E}">
        <p14:creationId xmlns:p14="http://schemas.microsoft.com/office/powerpoint/2010/main" val="62402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8131" name="Text Placeholder 2"/>
          <p:cNvSpPr>
            <a:spLocks noGrp="1"/>
          </p:cNvSpPr>
          <p:nvPr>
            <p:ph type="body" idx="1"/>
          </p:nvPr>
        </p:nvSpPr>
        <p:spPr/>
        <p:txBody>
          <a:bodyPr/>
          <a:lstStyle/>
          <a:p>
            <a:pPr marL="109537" indent="0">
              <a:buNone/>
              <a:defRPr/>
            </a:pPr>
            <a:r>
              <a:rPr lang="en-US" b="1" i="1" dirty="0" smtClean="0">
                <a:solidFill>
                  <a:srgbClr val="000000"/>
                </a:solidFill>
              </a:rPr>
              <a:t>Summing the Elements of an Array</a:t>
            </a:r>
          </a:p>
          <a:p>
            <a:pPr eaLnBrk="1" hangingPunct="1">
              <a:defRPr/>
            </a:pPr>
            <a:r>
              <a:rPr lang="en-US" dirty="0" smtClean="0">
                <a:solidFill>
                  <a:srgbClr val="000000"/>
                </a:solidFill>
              </a:rPr>
              <a:t>Figure 6.6 sums the values contained in the 12-element integer array </a:t>
            </a:r>
            <a:r>
              <a:rPr lang="en-US" dirty="0" smtClean="0">
                <a:solidFill>
                  <a:srgbClr val="000000"/>
                </a:solidFill>
                <a:latin typeface="Consolas" panose="020B0609020204030204" pitchFamily="49" charset="0"/>
              </a:rPr>
              <a:t>a</a:t>
            </a:r>
            <a:r>
              <a:rPr lang="en-US" dirty="0" smtClean="0">
                <a:solidFill>
                  <a:srgbClr val="000000"/>
                </a:solidFill>
              </a:rPr>
              <a:t>. </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for</a:t>
            </a:r>
            <a:r>
              <a:rPr lang="en-US" dirty="0" smtClean="0">
                <a:solidFill>
                  <a:srgbClr val="000000"/>
                </a:solidFill>
              </a:rPr>
              <a:t> statement’s body does the totaling. </a:t>
            </a:r>
          </a:p>
        </p:txBody>
      </p:sp>
      <p:sp>
        <p:nvSpPr>
          <p:cNvPr id="481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39</a:t>
            </a:fld>
            <a:endParaRPr lang="en-US" altLang="en-US" dirty="0"/>
          </a:p>
        </p:txBody>
      </p:sp>
    </p:spTree>
    <p:extLst>
      <p:ext uri="{BB962C8B-B14F-4D97-AF65-F5344CB8AC3E}">
        <p14:creationId xmlns:p14="http://schemas.microsoft.com/office/powerpoint/2010/main" val="32107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62965"/>
            <a:ext cx="462626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a:t>
            </a:fld>
            <a:endParaRPr lang="en-US"/>
          </a:p>
        </p:txBody>
      </p:sp>
    </p:spTree>
    <p:extLst>
      <p:ext uri="{BB962C8B-B14F-4D97-AF65-F5344CB8AC3E}">
        <p14:creationId xmlns:p14="http://schemas.microsoft.com/office/powerpoint/2010/main" val="4139179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673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40</a:t>
            </a:fld>
            <a:endParaRPr lang="en-US"/>
          </a:p>
        </p:txBody>
      </p:sp>
    </p:spTree>
    <p:extLst>
      <p:ext uri="{BB962C8B-B14F-4D97-AF65-F5344CB8AC3E}">
        <p14:creationId xmlns:p14="http://schemas.microsoft.com/office/powerpoint/2010/main" val="333724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41</a:t>
            </a:fld>
            <a:endParaRPr lang="en-US"/>
          </a:p>
        </p:txBody>
      </p:sp>
    </p:spTree>
    <p:extLst>
      <p:ext uri="{BB962C8B-B14F-4D97-AF65-F5344CB8AC3E}">
        <p14:creationId xmlns:p14="http://schemas.microsoft.com/office/powerpoint/2010/main" val="958104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5934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42</a:t>
            </a:fld>
            <a:endParaRPr lang="en-US"/>
          </a:p>
        </p:txBody>
      </p:sp>
    </p:spTree>
    <p:extLst>
      <p:ext uri="{BB962C8B-B14F-4D97-AF65-F5344CB8AC3E}">
        <p14:creationId xmlns:p14="http://schemas.microsoft.com/office/powerpoint/2010/main" val="360954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01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Using Arrays to Summarize Survey Results</a:t>
            </a:r>
          </a:p>
          <a:p>
            <a:pPr eaLnBrk="1" hangingPunct="1">
              <a:defRPr/>
            </a:pPr>
            <a:r>
              <a:rPr lang="en-US" dirty="0" smtClean="0">
                <a:solidFill>
                  <a:srgbClr val="000000"/>
                </a:solidFill>
              </a:rPr>
              <a:t>Our next example uses arrays to summarize the results of data collected in a survey. </a:t>
            </a:r>
          </a:p>
          <a:p>
            <a:pPr eaLnBrk="1" hangingPunct="1">
              <a:defRPr/>
            </a:pPr>
            <a:r>
              <a:rPr lang="en-US" dirty="0" smtClean="0">
                <a:solidFill>
                  <a:srgbClr val="000000"/>
                </a:solidFill>
              </a:rPr>
              <a:t>Consider the problem statement. </a:t>
            </a:r>
          </a:p>
          <a:p>
            <a:pPr lvl="1" eaLnBrk="1" hangingPunct="1">
              <a:defRPr/>
            </a:pPr>
            <a:r>
              <a:rPr lang="en-US" dirty="0" smtClean="0">
                <a:solidFill>
                  <a:srgbClr val="000000"/>
                </a:solidFill>
              </a:rPr>
              <a:t>Forty students were asked to rate the quality of the food in the student cafeteria on a scale of 1 to 10 (1 means awful and 10 means excellent). Place the 40 responses in an integer array and summarize the results of the poll.</a:t>
            </a:r>
          </a:p>
          <a:p>
            <a:pPr eaLnBrk="1" hangingPunct="1">
              <a:defRPr/>
            </a:pPr>
            <a:r>
              <a:rPr lang="en-US" dirty="0" smtClean="0">
                <a:solidFill>
                  <a:srgbClr val="000000"/>
                </a:solidFill>
              </a:rPr>
              <a:t>This is a typical array application (see Fig. 6.7). </a:t>
            </a:r>
          </a:p>
          <a:p>
            <a:pPr eaLnBrk="1" hangingPunct="1">
              <a:defRPr/>
            </a:pPr>
            <a:r>
              <a:rPr lang="en-US" dirty="0" smtClean="0">
                <a:solidFill>
                  <a:srgbClr val="000000"/>
                </a:solidFill>
              </a:rPr>
              <a:t>We wish to summarize the number of responses of each type (i.e., 1 through 10). </a:t>
            </a:r>
          </a:p>
        </p:txBody>
      </p:sp>
      <p:sp>
        <p:nvSpPr>
          <p:cNvPr id="501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43</a:t>
            </a:fld>
            <a:endParaRPr lang="en-US" altLang="en-US" dirty="0"/>
          </a:p>
        </p:txBody>
      </p:sp>
    </p:spTree>
    <p:extLst>
      <p:ext uri="{BB962C8B-B14F-4D97-AF65-F5344CB8AC3E}">
        <p14:creationId xmlns:p14="http://schemas.microsoft.com/office/powerpoint/2010/main" val="590636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1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is a 40-element array of the students’ responses. </a:t>
            </a:r>
          </a:p>
          <a:p>
            <a:pPr eaLnBrk="1" hangingPunct="1"/>
            <a:r>
              <a:rPr lang="en-US" altLang="en-US" dirty="0" smtClean="0">
                <a:solidFill>
                  <a:srgbClr val="000000"/>
                </a:solidFill>
              </a:rPr>
              <a:t>We use an 11-element array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to count the number of occurrences of each response. </a:t>
            </a:r>
          </a:p>
          <a:p>
            <a:pPr eaLnBrk="1" hangingPunct="1"/>
            <a:r>
              <a:rPr lang="en-US" altLang="en-US" dirty="0" smtClean="0">
                <a:solidFill>
                  <a:srgbClr val="000000"/>
                </a:solidFill>
              </a:rPr>
              <a:t>We ignore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because it’s logical to have response 1 increment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rather than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a:t>
            </a:r>
          </a:p>
          <a:p>
            <a:pPr eaLnBrk="1" hangingPunct="1"/>
            <a:r>
              <a:rPr lang="en-US" altLang="en-US" dirty="0" smtClean="0">
                <a:solidFill>
                  <a:srgbClr val="000000"/>
                </a:solidFill>
              </a:rPr>
              <a:t>This allows us to use each response directly as the index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p:txBody>
      </p:sp>
      <p:sp>
        <p:nvSpPr>
          <p:cNvPr id="512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44</a:t>
            </a:fld>
            <a:endParaRPr lang="en-US" altLang="en-US" dirty="0"/>
          </a:p>
        </p:txBody>
      </p:sp>
    </p:spTree>
    <p:extLst>
      <p:ext uri="{BB962C8B-B14F-4D97-AF65-F5344CB8AC3E}">
        <p14:creationId xmlns:p14="http://schemas.microsoft.com/office/powerpoint/2010/main" val="104178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2626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45</a:t>
            </a:fld>
            <a:endParaRPr lang="en-US"/>
          </a:p>
        </p:txBody>
      </p:sp>
    </p:spTree>
    <p:extLst>
      <p:ext uri="{BB962C8B-B14F-4D97-AF65-F5344CB8AC3E}">
        <p14:creationId xmlns:p14="http://schemas.microsoft.com/office/powerpoint/2010/main" val="668429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46</a:t>
            </a:fld>
            <a:endParaRPr lang="en-US"/>
          </a:p>
        </p:txBody>
      </p:sp>
    </p:spTree>
    <p:extLst>
      <p:ext uri="{BB962C8B-B14F-4D97-AF65-F5344CB8AC3E}">
        <p14:creationId xmlns:p14="http://schemas.microsoft.com/office/powerpoint/2010/main" val="45459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7347"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takes the responses one at a time from 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and increments one of the 10 counters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frequency[10]</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a:p>
            <a:pPr eaLnBrk="1" hangingPunct="1"/>
            <a:r>
              <a:rPr lang="en-US" altLang="en-US" dirty="0" smtClean="0">
                <a:solidFill>
                  <a:srgbClr val="000000"/>
                </a:solidFill>
              </a:rPr>
              <a:t>The key statement in the loop is</a:t>
            </a:r>
          </a:p>
          <a:p>
            <a:pPr lvl="2" eaLnBrk="1" hangingPunct="1"/>
            <a:r>
              <a:rPr lang="en-US" altLang="en-US" dirty="0" smtClean="0">
                <a:solidFill>
                  <a:srgbClr val="000000"/>
                </a:solidFill>
                <a:latin typeface="Consolas" panose="020B0609020204030204" pitchFamily="49" charset="0"/>
              </a:rPr>
              <a:t>++frequency[responses[answer]];</a:t>
            </a:r>
          </a:p>
          <a:p>
            <a:pPr eaLnBrk="1" hangingPunct="1">
              <a:buFont typeface="Wingdings 3" panose="05040102010807070707" pitchFamily="18" charset="2"/>
              <a:buNone/>
            </a:pPr>
            <a:r>
              <a:rPr lang="en-US" altLang="en-US" dirty="0" smtClean="0">
                <a:solidFill>
                  <a:srgbClr val="000000"/>
                </a:solidFill>
              </a:rPr>
              <a:t>	which increments the appropriate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counter depending on the value of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a:t>
            </a:r>
          </a:p>
        </p:txBody>
      </p:sp>
      <p:sp>
        <p:nvSpPr>
          <p:cNvPr id="573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47</a:t>
            </a:fld>
            <a:endParaRPr lang="en-US" altLang="en-US" dirty="0"/>
          </a:p>
        </p:txBody>
      </p:sp>
    </p:spTree>
    <p:extLst>
      <p:ext uri="{BB962C8B-B14F-4D97-AF65-F5344CB8AC3E}">
        <p14:creationId xmlns:p14="http://schemas.microsoft.com/office/powerpoint/2010/main" val="2501398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837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counter variable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one. </a:t>
            </a:r>
          </a:p>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a</a:t>
            </a:r>
            <a:r>
              <a:rPr lang="en-US" altLang="en-US" dirty="0" smtClean="0">
                <a:solidFill>
                  <a:srgbClr val="000000"/>
                </a:solidFill>
                <a:latin typeface="Consolas" panose="020B0609020204030204" pitchFamily="49" charset="0"/>
              </a:rPr>
              <a:t>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two. </a:t>
            </a:r>
          </a:p>
        </p:txBody>
      </p:sp>
      <p:sp>
        <p:nvSpPr>
          <p:cNvPr id="5837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48</a:t>
            </a:fld>
            <a:endParaRPr lang="en-US" altLang="en-US" dirty="0"/>
          </a:p>
        </p:txBody>
      </p:sp>
    </p:spTree>
    <p:extLst>
      <p:ext uri="{BB962C8B-B14F-4D97-AF65-F5344CB8AC3E}">
        <p14:creationId xmlns:p14="http://schemas.microsoft.com/office/powerpoint/2010/main" val="3763901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9395"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6</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6</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six, and so on. </a:t>
            </a:r>
          </a:p>
          <a:p>
            <a:pPr eaLnBrk="1" hangingPunct="1">
              <a:lnSpc>
                <a:spcPct val="90000"/>
              </a:lnSpc>
            </a:pPr>
            <a:r>
              <a:rPr lang="en-US" altLang="en-US" dirty="0" smtClean="0">
                <a:solidFill>
                  <a:srgbClr val="000000"/>
                </a:solidFill>
              </a:rPr>
              <a:t>Regardless of the number of responses processed in the survey, only an 11-element array is required (ignoring element zero) to summarize the results. </a:t>
            </a:r>
          </a:p>
          <a:p>
            <a:pPr eaLnBrk="1" hangingPunct="1">
              <a:lnSpc>
                <a:spcPct val="90000"/>
              </a:lnSpc>
            </a:pPr>
            <a:r>
              <a:rPr lang="en-US" altLang="en-US" dirty="0" smtClean="0">
                <a:solidFill>
                  <a:srgbClr val="000000"/>
                </a:solidFill>
              </a:rPr>
              <a:t>If the data contained invalid values such as 13, the program would attempt to add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frequency[13]</a:t>
            </a:r>
            <a:r>
              <a:rPr lang="en-US" altLang="en-US" dirty="0" smtClean="0">
                <a:solidFill>
                  <a:srgbClr val="000000"/>
                </a:solidFill>
              </a:rPr>
              <a:t>. </a:t>
            </a:r>
          </a:p>
          <a:p>
            <a:pPr eaLnBrk="1" hangingPunct="1">
              <a:lnSpc>
                <a:spcPct val="90000"/>
              </a:lnSpc>
            </a:pPr>
            <a:r>
              <a:rPr lang="en-US" altLang="en-US" dirty="0" smtClean="0">
                <a:solidFill>
                  <a:srgbClr val="000000"/>
                </a:solidFill>
              </a:rPr>
              <a:t>This would be outside the bounds of the array. </a:t>
            </a:r>
          </a:p>
        </p:txBody>
      </p:sp>
      <p:sp>
        <p:nvSpPr>
          <p:cNvPr id="593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49</a:t>
            </a:fld>
            <a:endParaRPr lang="en-US" altLang="en-US" dirty="0"/>
          </a:p>
        </p:txBody>
      </p:sp>
    </p:spTree>
    <p:extLst>
      <p:ext uri="{BB962C8B-B14F-4D97-AF65-F5344CB8AC3E}">
        <p14:creationId xmlns:p14="http://schemas.microsoft.com/office/powerpoint/2010/main" val="2404649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6.1  </a:t>
            </a:r>
            <a:r>
              <a:rPr lang="en-US" dirty="0" smtClean="0">
                <a:solidFill>
                  <a:srgbClr val="3380E6"/>
                </a:solidFill>
                <a:latin typeface="Calibri" panose="020F0502020204030204" pitchFamily="34" charset="0"/>
              </a:rPr>
              <a:t>Introduction</a:t>
            </a:r>
          </a:p>
        </p:txBody>
      </p:sp>
      <p:sp>
        <p:nvSpPr>
          <p:cNvPr id="1331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This chapter serves as an introduction to data structures. </a:t>
            </a:r>
          </a:p>
          <a:p>
            <a:pPr eaLnBrk="1" hangingPunct="1">
              <a:lnSpc>
                <a:spcPct val="90000"/>
              </a:lnSpc>
            </a:pPr>
            <a:r>
              <a:rPr lang="en-US" altLang="en-US" sz="2500" dirty="0">
                <a:solidFill>
                  <a:srgbClr val="0000FF"/>
                </a:solidFill>
              </a:rPr>
              <a:t>Arrays</a:t>
            </a:r>
            <a:r>
              <a:rPr lang="en-US" altLang="en-US" sz="2500" dirty="0">
                <a:solidFill>
                  <a:srgbClr val="000000"/>
                </a:solidFill>
              </a:rPr>
              <a:t> are data structures consisting of related data items of the same type. </a:t>
            </a:r>
          </a:p>
          <a:p>
            <a:pPr eaLnBrk="1" hangingPunct="1">
              <a:lnSpc>
                <a:spcPct val="90000"/>
              </a:lnSpc>
            </a:pPr>
            <a:r>
              <a:rPr lang="en-US" altLang="en-US" sz="2500" dirty="0">
                <a:solidFill>
                  <a:srgbClr val="000000"/>
                </a:solidFill>
              </a:rPr>
              <a:t>In Chapter 10, we discuss C’s notion of </a:t>
            </a:r>
            <a:r>
              <a:rPr lang="en-US" altLang="en-US" sz="2500" dirty="0" err="1">
                <a:solidFill>
                  <a:srgbClr val="000000"/>
                </a:solidFill>
                <a:latin typeface="Consolas" panose="020B0609020204030204" pitchFamily="49" charset="0"/>
              </a:rPr>
              <a:t>struct</a:t>
            </a:r>
            <a:r>
              <a:rPr lang="en-US" altLang="en-US" sz="2500" dirty="0">
                <a:solidFill>
                  <a:srgbClr val="000000"/>
                </a:solidFill>
              </a:rPr>
              <a:t> (structure)—a data structure consisting of related data items of possibly different types. </a:t>
            </a:r>
          </a:p>
          <a:p>
            <a:pPr eaLnBrk="1" hangingPunct="1">
              <a:lnSpc>
                <a:spcPct val="90000"/>
              </a:lnSpc>
            </a:pPr>
            <a:r>
              <a:rPr lang="en-US" altLang="en-US" sz="2500" dirty="0">
                <a:solidFill>
                  <a:srgbClr val="000000"/>
                </a:solidFill>
              </a:rPr>
              <a:t>Arrays and structures are “static” entities in that they remain the same size throughout program execution. </a:t>
            </a:r>
          </a:p>
        </p:txBody>
      </p:sp>
      <p:sp>
        <p:nvSpPr>
          <p:cNvPr id="133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a:t>
            </a:fld>
            <a:endParaRPr lang="en-US" altLang="en-US" dirty="0"/>
          </a:p>
        </p:txBody>
      </p:sp>
    </p:spTree>
    <p:extLst>
      <p:ext uri="{BB962C8B-B14F-4D97-AF65-F5344CB8AC3E}">
        <p14:creationId xmlns:p14="http://schemas.microsoft.com/office/powerpoint/2010/main" val="3252414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0419" name="Text Placeholder 2"/>
          <p:cNvSpPr>
            <a:spLocks noGrp="1"/>
          </p:cNvSpPr>
          <p:nvPr>
            <p:ph type="body" idx="1"/>
          </p:nvPr>
        </p:nvSpPr>
        <p:spPr/>
        <p:txBody>
          <a:bodyPr>
            <a:normAutofit/>
          </a:bodyPr>
          <a:lstStyle/>
          <a:p>
            <a:pPr eaLnBrk="1" hangingPunct="1"/>
            <a:r>
              <a:rPr lang="en-US" altLang="en-US" i="1" dirty="0" smtClean="0">
                <a:solidFill>
                  <a:srgbClr val="000000"/>
                </a:solidFill>
              </a:rPr>
              <a:t>C has no array bounds checking to prevent the program from referring to an element that does not exist. </a:t>
            </a:r>
          </a:p>
          <a:p>
            <a:pPr eaLnBrk="1" hangingPunct="1"/>
            <a:r>
              <a:rPr lang="en-US" altLang="en-US" dirty="0" smtClean="0">
                <a:solidFill>
                  <a:srgbClr val="000000"/>
                </a:solidFill>
              </a:rPr>
              <a:t>Thus, an executing program can “walk off” either end of an array without warning—a security problem that we discuss in Section 6.11. </a:t>
            </a:r>
          </a:p>
          <a:p>
            <a:pPr eaLnBrk="1" hangingPunct="1"/>
            <a:r>
              <a:rPr lang="en-US" altLang="en-US" dirty="0" smtClean="0">
                <a:solidFill>
                  <a:srgbClr val="000000"/>
                </a:solidFill>
              </a:rPr>
              <a:t>You should ensure that all array references remain within the bounds of the array.</a:t>
            </a:r>
          </a:p>
        </p:txBody>
      </p:sp>
      <p:sp>
        <p:nvSpPr>
          <p:cNvPr id="604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50</a:t>
            </a:fld>
            <a:endParaRPr lang="en-US" altLang="en-US" dirty="0"/>
          </a:p>
        </p:txBody>
      </p:sp>
    </p:spTree>
    <p:extLst>
      <p:ext uri="{BB962C8B-B14F-4D97-AF65-F5344CB8AC3E}">
        <p14:creationId xmlns:p14="http://schemas.microsoft.com/office/powerpoint/2010/main" val="408923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5351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51</a:t>
            </a:fld>
            <a:endParaRPr lang="en-US"/>
          </a:p>
        </p:txBody>
      </p:sp>
    </p:spTree>
    <p:extLst>
      <p:ext uri="{BB962C8B-B14F-4D97-AF65-F5344CB8AC3E}">
        <p14:creationId xmlns:p14="http://schemas.microsoft.com/office/powerpoint/2010/main" val="345227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8400"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52</a:t>
            </a:fld>
            <a:endParaRPr lang="en-US"/>
          </a:p>
        </p:txBody>
      </p:sp>
    </p:spTree>
    <p:extLst>
      <p:ext uri="{BB962C8B-B14F-4D97-AF65-F5344CB8AC3E}">
        <p14:creationId xmlns:p14="http://schemas.microsoft.com/office/powerpoint/2010/main" val="322834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53</a:t>
            </a:fld>
            <a:endParaRPr lang="en-US"/>
          </a:p>
        </p:txBody>
      </p:sp>
    </p:spTree>
    <p:extLst>
      <p:ext uri="{BB962C8B-B14F-4D97-AF65-F5344CB8AC3E}">
        <p14:creationId xmlns:p14="http://schemas.microsoft.com/office/powerpoint/2010/main" val="1246125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4515"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Graphing Array Element Values with Histograms</a:t>
            </a:r>
          </a:p>
          <a:p>
            <a:pPr eaLnBrk="1" hangingPunct="1">
              <a:defRPr/>
            </a:pPr>
            <a:r>
              <a:rPr lang="en-US" dirty="0" smtClean="0">
                <a:solidFill>
                  <a:srgbClr val="000000"/>
                </a:solidFill>
              </a:rPr>
              <a:t>Our next example (Fig. 6.8) reads numbers from an array and graphs the information in the form of a bar chart or histogram—each number is printed, then a bar consisting of that many asterisks is printed beside the number. </a:t>
            </a:r>
          </a:p>
          <a:p>
            <a:pPr eaLnBrk="1" hangingPunct="1">
              <a:defRPr/>
            </a:pPr>
            <a:r>
              <a:rPr lang="en-US" dirty="0" smtClean="0">
                <a:solidFill>
                  <a:srgbClr val="000000"/>
                </a:solidFill>
              </a:rPr>
              <a:t>The nested </a:t>
            </a:r>
            <a:r>
              <a:rPr lang="en-US" dirty="0" smtClean="0">
                <a:solidFill>
                  <a:srgbClr val="000000"/>
                </a:solidFill>
                <a:latin typeface="Consolas" panose="020B0609020204030204" pitchFamily="49" charset="0"/>
              </a:rPr>
              <a:t>for</a:t>
            </a:r>
            <a:r>
              <a:rPr lang="en-US" dirty="0" smtClean="0">
                <a:solidFill>
                  <a:srgbClr val="000000"/>
                </a:solidFill>
              </a:rPr>
              <a:t> statement draws the bars. </a:t>
            </a:r>
          </a:p>
          <a:p>
            <a:pPr eaLnBrk="1" hangingPunct="1">
              <a:defRPr/>
            </a:pPr>
            <a:r>
              <a:rPr lang="en-US" dirty="0" smtClean="0">
                <a:solidFill>
                  <a:srgbClr val="000000"/>
                </a:solidFill>
              </a:rPr>
              <a:t>Note the use of </a:t>
            </a:r>
            <a:r>
              <a:rPr lang="en-US" dirty="0" smtClean="0">
                <a:solidFill>
                  <a:srgbClr val="000000"/>
                </a:solidFill>
                <a:latin typeface="Consolas" panose="020B0609020204030204" pitchFamily="49" charset="0"/>
              </a:rPr>
              <a:t>puts("")</a:t>
            </a:r>
            <a:r>
              <a:rPr lang="en-US" dirty="0" smtClean="0">
                <a:solidFill>
                  <a:srgbClr val="000000"/>
                </a:solidFill>
              </a:rPr>
              <a:t> to end each histogram bar. </a:t>
            </a:r>
          </a:p>
        </p:txBody>
      </p:sp>
      <p:sp>
        <p:nvSpPr>
          <p:cNvPr id="645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54</a:t>
            </a:fld>
            <a:endParaRPr lang="en-US" altLang="en-US" dirty="0"/>
          </a:p>
        </p:txBody>
      </p:sp>
    </p:spTree>
    <p:extLst>
      <p:ext uri="{BB962C8B-B14F-4D97-AF65-F5344CB8AC3E}">
        <p14:creationId xmlns:p14="http://schemas.microsoft.com/office/powerpoint/2010/main" val="599163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6943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55</a:t>
            </a:fld>
            <a:endParaRPr lang="en-US"/>
          </a:p>
        </p:txBody>
      </p:sp>
    </p:spTree>
    <p:extLst>
      <p:ext uri="{BB962C8B-B14F-4D97-AF65-F5344CB8AC3E}">
        <p14:creationId xmlns:p14="http://schemas.microsoft.com/office/powerpoint/2010/main" val="863332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5855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56</a:t>
            </a:fld>
            <a:endParaRPr lang="en-US"/>
          </a:p>
        </p:txBody>
      </p:sp>
    </p:spTree>
    <p:extLst>
      <p:ext uri="{BB962C8B-B14F-4D97-AF65-F5344CB8AC3E}">
        <p14:creationId xmlns:p14="http://schemas.microsoft.com/office/powerpoint/2010/main" val="2057859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7587" name="Text Placeholder 2"/>
          <p:cNvSpPr>
            <a:spLocks noGrp="1"/>
          </p:cNvSpPr>
          <p:nvPr>
            <p:ph type="body" idx="1"/>
          </p:nvPr>
        </p:nvSpPr>
        <p:spPr/>
        <p:txBody>
          <a:bodyPr/>
          <a:lstStyle/>
          <a:p>
            <a:pPr marL="109537" indent="0">
              <a:buNone/>
              <a:defRPr/>
            </a:pPr>
            <a:r>
              <a:rPr lang="en-US" b="1" i="1" dirty="0" smtClean="0">
                <a:solidFill>
                  <a:srgbClr val="000000"/>
                </a:solidFill>
              </a:rPr>
              <a:t>Rolling a Die 60,000,000 Times and Summarizing the Results in an Array</a:t>
            </a:r>
          </a:p>
          <a:p>
            <a:pPr eaLnBrk="1" hangingPunct="1">
              <a:defRPr/>
            </a:pPr>
            <a:r>
              <a:rPr lang="en-US" dirty="0" smtClean="0">
                <a:solidFill>
                  <a:srgbClr val="000000"/>
                </a:solidFill>
              </a:rPr>
              <a:t>Roll a single six-sided die 60,000,000 times to test whether the random number generator actually produces random numbers.</a:t>
            </a:r>
          </a:p>
          <a:p>
            <a:pPr eaLnBrk="1" hangingPunct="1">
              <a:defRPr/>
            </a:pPr>
            <a:r>
              <a:rPr lang="en-US" dirty="0" smtClean="0">
                <a:solidFill>
                  <a:srgbClr val="000000"/>
                </a:solidFill>
                <a:cs typeface="Times New Roman" pitchFamily="18" charset="0"/>
              </a:rPr>
              <a:t>An array version of this program is shown in Fig. 6.9. </a:t>
            </a:r>
          </a:p>
        </p:txBody>
      </p:sp>
      <p:sp>
        <p:nvSpPr>
          <p:cNvPr id="675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57</a:t>
            </a:fld>
            <a:endParaRPr lang="en-US" altLang="en-US" dirty="0"/>
          </a:p>
        </p:txBody>
      </p:sp>
    </p:spTree>
    <p:extLst>
      <p:ext uri="{BB962C8B-B14F-4D97-AF65-F5344CB8AC3E}">
        <p14:creationId xmlns:p14="http://schemas.microsoft.com/office/powerpoint/2010/main" val="3330724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58</a:t>
            </a:fld>
            <a:endParaRPr lang="en-US"/>
          </a:p>
        </p:txBody>
      </p:sp>
    </p:spTree>
    <p:extLst>
      <p:ext uri="{BB962C8B-B14F-4D97-AF65-F5344CB8AC3E}">
        <p14:creationId xmlns:p14="http://schemas.microsoft.com/office/powerpoint/2010/main" val="1103356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996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59</a:t>
            </a:fld>
            <a:endParaRPr lang="en-US"/>
          </a:p>
        </p:txBody>
      </p:sp>
    </p:spTree>
    <p:extLst>
      <p:ext uri="{BB962C8B-B14F-4D97-AF65-F5344CB8AC3E}">
        <p14:creationId xmlns:p14="http://schemas.microsoft.com/office/powerpoint/2010/main" val="208707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a:t>
            </a:r>
          </a:p>
        </p:txBody>
      </p:sp>
      <p:sp>
        <p:nvSpPr>
          <p:cNvPr id="14339"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An array is a group of </a:t>
            </a:r>
            <a:r>
              <a:rPr lang="en-US" altLang="en-US" i="1" dirty="0" smtClean="0">
                <a:solidFill>
                  <a:srgbClr val="000000"/>
                </a:solidFill>
              </a:rPr>
              <a:t>contiguous</a:t>
            </a:r>
            <a:r>
              <a:rPr lang="en-US" altLang="en-US" dirty="0" smtClean="0">
                <a:solidFill>
                  <a:srgbClr val="000000"/>
                </a:solidFill>
              </a:rPr>
              <a:t> memory locations that all have the </a:t>
            </a:r>
            <a:r>
              <a:rPr lang="en-US" altLang="en-US" i="1" dirty="0" smtClean="0">
                <a:solidFill>
                  <a:srgbClr val="000000"/>
                </a:solidFill>
              </a:rPr>
              <a:t>same</a:t>
            </a:r>
            <a:r>
              <a:rPr lang="en-US" altLang="en-US" dirty="0" smtClean="0">
                <a:solidFill>
                  <a:srgbClr val="000000"/>
                </a:solidFill>
              </a:rPr>
              <a:t> </a:t>
            </a:r>
            <a:r>
              <a:rPr lang="en-US" altLang="en-US" i="1" dirty="0" smtClean="0">
                <a:solidFill>
                  <a:srgbClr val="000000"/>
                </a:solidFill>
              </a:rPr>
              <a:t>type</a:t>
            </a:r>
            <a:r>
              <a:rPr lang="en-US" altLang="en-US" dirty="0" smtClean="0">
                <a:solidFill>
                  <a:srgbClr val="000000"/>
                </a:solidFill>
              </a:rPr>
              <a:t>. </a:t>
            </a:r>
          </a:p>
          <a:p>
            <a:pPr eaLnBrk="1" hangingPunct="1">
              <a:lnSpc>
                <a:spcPct val="90000"/>
              </a:lnSpc>
            </a:pPr>
            <a:r>
              <a:rPr lang="en-US" altLang="en-US" dirty="0" smtClean="0">
                <a:solidFill>
                  <a:srgbClr val="000000"/>
                </a:solidFill>
              </a:rPr>
              <a:t>To refer to a particular location or element in the array, we specify the array’s name and the </a:t>
            </a:r>
            <a:r>
              <a:rPr lang="en-US" altLang="en-US" dirty="0" smtClean="0">
                <a:solidFill>
                  <a:srgbClr val="0000FF"/>
                </a:solidFill>
              </a:rPr>
              <a:t>position number</a:t>
            </a:r>
            <a:r>
              <a:rPr lang="en-US" altLang="en-US" dirty="0" smtClean="0">
                <a:solidFill>
                  <a:srgbClr val="000000"/>
                </a:solidFill>
              </a:rPr>
              <a:t> of the particular element in the array.</a:t>
            </a:r>
          </a:p>
          <a:p>
            <a:pPr eaLnBrk="1" hangingPunct="1">
              <a:lnSpc>
                <a:spcPct val="90000"/>
              </a:lnSpc>
            </a:pPr>
            <a:r>
              <a:rPr lang="en-US" altLang="en-US" dirty="0" smtClean="0">
                <a:solidFill>
                  <a:srgbClr val="000000"/>
                </a:solidFill>
              </a:rPr>
              <a:t>Figure 6.1 shows an integer array called </a:t>
            </a:r>
            <a:r>
              <a:rPr lang="en-US" altLang="en-US" dirty="0" smtClean="0">
                <a:solidFill>
                  <a:srgbClr val="000000"/>
                </a:solidFill>
                <a:latin typeface="Consolas" panose="020B0609020204030204" pitchFamily="49" charset="0"/>
              </a:rPr>
              <a:t>c</a:t>
            </a:r>
            <a:r>
              <a:rPr lang="en-US" altLang="en-US" dirty="0" smtClean="0">
                <a:solidFill>
                  <a:srgbClr val="000000"/>
                </a:solidFill>
              </a:rPr>
              <a:t>, containing 12 </a:t>
            </a:r>
            <a:r>
              <a:rPr lang="en-US" altLang="en-US" dirty="0" smtClean="0">
                <a:solidFill>
                  <a:srgbClr val="0000FF"/>
                </a:solidFill>
              </a:rPr>
              <a:t>elements</a:t>
            </a:r>
            <a:r>
              <a:rPr lang="en-US" altLang="en-US" dirty="0" smtClean="0">
                <a:solidFill>
                  <a:srgbClr val="000000"/>
                </a:solidFill>
              </a:rPr>
              <a:t>. </a:t>
            </a:r>
          </a:p>
          <a:p>
            <a:pPr eaLnBrk="1" hangingPunct="1">
              <a:lnSpc>
                <a:spcPct val="90000"/>
              </a:lnSpc>
            </a:pPr>
            <a:r>
              <a:rPr lang="en-US" altLang="en-US" dirty="0" smtClean="0">
                <a:solidFill>
                  <a:srgbClr val="000000"/>
                </a:solidFill>
              </a:rPr>
              <a:t>Any one of these elements may be referred to by giving the array’s name followed by the </a:t>
            </a:r>
            <a:r>
              <a:rPr lang="en-US" altLang="en-US" i="1" dirty="0" smtClean="0">
                <a:solidFill>
                  <a:srgbClr val="000000"/>
                </a:solidFill>
              </a:rPr>
              <a:t>position number</a:t>
            </a:r>
            <a:r>
              <a:rPr lang="en-US" altLang="en-US" dirty="0" smtClean="0">
                <a:solidFill>
                  <a:srgbClr val="000000"/>
                </a:solidFill>
              </a:rPr>
              <a:t> of the particular element in square brackets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p>
        </p:txBody>
      </p:sp>
      <p:sp>
        <p:nvSpPr>
          <p:cNvPr id="143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a:t>
            </a:fld>
            <a:endParaRPr lang="en-US" altLang="en-US" dirty="0"/>
          </a:p>
        </p:txBody>
      </p:sp>
    </p:spTree>
    <p:extLst>
      <p:ext uri="{BB962C8B-B14F-4D97-AF65-F5344CB8AC3E}">
        <p14:creationId xmlns:p14="http://schemas.microsoft.com/office/powerpoint/2010/main" val="120247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a:t>
            </a:r>
            <a:r>
              <a:rPr lang="en-US" dirty="0" smtClean="0">
                <a:solidFill>
                  <a:srgbClr val="3380E6"/>
                </a:solidFill>
                <a:latin typeface="Calibri" panose="020F0502020204030204" pitchFamily="34" charset="0"/>
              </a:rPr>
              <a:t>Strings </a:t>
            </a:r>
          </a:p>
        </p:txBody>
      </p:sp>
      <p:sp>
        <p:nvSpPr>
          <p:cNvPr id="3" name="Text Placeholder 2"/>
          <p:cNvSpPr>
            <a:spLocks noGrp="1"/>
          </p:cNvSpPr>
          <p:nvPr>
            <p:ph type="body" idx="1"/>
          </p:nvPr>
        </p:nvSpPr>
        <p:spPr/>
        <p:txBody>
          <a:bodyPr>
            <a:normAutofit lnSpcReduction="10000"/>
          </a:bodyPr>
          <a:lstStyle/>
          <a:p>
            <a:pPr eaLnBrk="1" hangingPunct="1">
              <a:lnSpc>
                <a:spcPct val="90000"/>
              </a:lnSpc>
              <a:defRPr/>
            </a:pPr>
            <a:r>
              <a:rPr lang="en-US" dirty="0" smtClean="0">
                <a:solidFill>
                  <a:srgbClr val="000000"/>
                </a:solidFill>
              </a:rPr>
              <a:t>We now discuss storing </a:t>
            </a:r>
            <a:r>
              <a:rPr lang="en-US" i="1" dirty="0" smtClean="0">
                <a:solidFill>
                  <a:srgbClr val="000000"/>
                </a:solidFill>
              </a:rPr>
              <a:t>strings</a:t>
            </a:r>
            <a:r>
              <a:rPr lang="en-US" dirty="0" smtClean="0">
                <a:solidFill>
                  <a:srgbClr val="000000"/>
                </a:solidFill>
              </a:rPr>
              <a:t> in character arrays. </a:t>
            </a:r>
          </a:p>
          <a:p>
            <a:pPr eaLnBrk="1" hangingPunct="1">
              <a:lnSpc>
                <a:spcPct val="90000"/>
              </a:lnSpc>
              <a:defRPr/>
            </a:pPr>
            <a:r>
              <a:rPr lang="en-US" dirty="0" smtClean="0">
                <a:solidFill>
                  <a:srgbClr val="000000"/>
                </a:solidFill>
              </a:rPr>
              <a:t>So far, the only string-processing capability we have is outputting a string with </a:t>
            </a:r>
            <a:r>
              <a:rPr lang="en-US" dirty="0" err="1" smtClean="0">
                <a:solidFill>
                  <a:srgbClr val="000000"/>
                </a:solidFill>
                <a:latin typeface="Consolas" panose="020B0609020204030204" pitchFamily="49" charset="0"/>
              </a:rPr>
              <a:t>printf</a:t>
            </a:r>
            <a:r>
              <a:rPr lang="en-US" dirty="0" smtClean="0">
                <a:solidFill>
                  <a:srgbClr val="000000"/>
                </a:solidFill>
              </a:rPr>
              <a:t>. </a:t>
            </a:r>
          </a:p>
          <a:p>
            <a:pPr eaLnBrk="1" hangingPunct="1">
              <a:lnSpc>
                <a:spcPct val="90000"/>
              </a:lnSpc>
              <a:defRPr/>
            </a:pPr>
            <a:r>
              <a:rPr lang="en-US" dirty="0" smtClean="0">
                <a:solidFill>
                  <a:srgbClr val="000000"/>
                </a:solidFill>
              </a:rPr>
              <a:t>A string such as </a:t>
            </a:r>
            <a:r>
              <a:rPr lang="en-US" dirty="0" smtClean="0">
                <a:solidFill>
                  <a:srgbClr val="000000"/>
                </a:solidFill>
                <a:latin typeface="Consolas" panose="020B0609020204030204" pitchFamily="49" charset="0"/>
              </a:rPr>
              <a:t>"hello"</a:t>
            </a:r>
            <a:r>
              <a:rPr lang="en-US" dirty="0" smtClean="0">
                <a:solidFill>
                  <a:srgbClr val="000000"/>
                </a:solidFill>
              </a:rPr>
              <a:t> is really an array of individual characters in C.</a:t>
            </a:r>
          </a:p>
          <a:p>
            <a:pPr eaLnBrk="1" hangingPunct="1">
              <a:lnSpc>
                <a:spcPct val="90000"/>
              </a:lnSpc>
              <a:defRPr/>
            </a:pPr>
            <a:r>
              <a:rPr lang="en-US" dirty="0" smtClean="0">
                <a:solidFill>
                  <a:srgbClr val="000000"/>
                </a:solidFill>
              </a:rPr>
              <a:t>A character array can be initialized using a string literal. </a:t>
            </a:r>
          </a:p>
          <a:p>
            <a:pPr eaLnBrk="1" hangingPunct="1">
              <a:lnSpc>
                <a:spcPct val="90000"/>
              </a:lnSpc>
              <a:defRPr/>
            </a:pPr>
            <a:r>
              <a:rPr lang="en-US" dirty="0" smtClean="0">
                <a:solidFill>
                  <a:srgbClr val="000000"/>
                </a:solidFill>
              </a:rPr>
              <a:t>For example, </a:t>
            </a:r>
          </a:p>
          <a:p>
            <a:pPr lvl="2" eaLnBrk="1" hangingPunct="1">
              <a:lnSpc>
                <a:spcPct val="90000"/>
              </a:lnSpc>
              <a:defRPr/>
            </a:pPr>
            <a:r>
              <a:rPr lang="en-US" b="1" dirty="0" smtClean="0">
                <a:solidFill>
                  <a:srgbClr val="0000FF"/>
                </a:solidFill>
                <a:latin typeface="Consolas" panose="020B0609020204030204" pitchFamily="49" charset="0"/>
              </a:rPr>
              <a:t>char</a:t>
            </a:r>
            <a:r>
              <a:rPr lang="en-US" b="1" dirty="0" smtClean="0">
                <a:solidFill>
                  <a:srgbClr val="000000"/>
                </a:solidFill>
                <a:latin typeface="Consolas" panose="020B0609020204030204" pitchFamily="49" charset="0"/>
              </a:rPr>
              <a:t> string1[] = </a:t>
            </a:r>
            <a:r>
              <a:rPr lang="en-US" b="1" dirty="0" smtClean="0">
                <a:solidFill>
                  <a:srgbClr val="128AFF"/>
                </a:solidFill>
                <a:latin typeface="Consolas" panose="020B0609020204030204" pitchFamily="49" charset="0"/>
              </a:rPr>
              <a:t>"first"</a:t>
            </a:r>
            <a:r>
              <a:rPr 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dirty="0" smtClean="0">
                <a:solidFill>
                  <a:srgbClr val="000000"/>
                </a:solidFill>
              </a:rPr>
              <a:t>	initializes the elements of array </a:t>
            </a:r>
            <a:r>
              <a:rPr lang="en-US" dirty="0" smtClean="0">
                <a:solidFill>
                  <a:srgbClr val="000000"/>
                </a:solidFill>
                <a:latin typeface="Consolas" panose="020B0609020204030204" pitchFamily="49" charset="0"/>
              </a:rPr>
              <a:t>string1</a:t>
            </a:r>
            <a:r>
              <a:rPr lang="en-US" dirty="0" smtClean="0">
                <a:solidFill>
                  <a:srgbClr val="000000"/>
                </a:solidFill>
              </a:rPr>
              <a:t> to the individual characters in the string literal </a:t>
            </a:r>
            <a:r>
              <a:rPr lang="en-US" dirty="0" smtClean="0">
                <a:solidFill>
                  <a:srgbClr val="000000"/>
                </a:solidFill>
                <a:latin typeface="Consolas" panose="020B0609020204030204" pitchFamily="49" charset="0"/>
              </a:rPr>
              <a:t>"first"</a:t>
            </a:r>
            <a:r>
              <a:rPr lang="en-US" dirty="0" smtClean="0">
                <a:solidFill>
                  <a:srgbClr val="000000"/>
                </a:solidFill>
              </a:rPr>
              <a:t>. </a:t>
            </a:r>
          </a:p>
        </p:txBody>
      </p:sp>
      <p:sp>
        <p:nvSpPr>
          <p:cNvPr id="7066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60</a:t>
            </a:fld>
            <a:endParaRPr lang="en-US" altLang="en-US" dirty="0"/>
          </a:p>
        </p:txBody>
      </p:sp>
    </p:spTree>
    <p:extLst>
      <p:ext uri="{BB962C8B-B14F-4D97-AF65-F5344CB8AC3E}">
        <p14:creationId xmlns:p14="http://schemas.microsoft.com/office/powerpoint/2010/main" val="794057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lnSpcReduction="10000"/>
          </a:bodyPr>
          <a:lstStyle/>
          <a:p>
            <a:pPr eaLnBrk="1" hangingPunct="1">
              <a:lnSpc>
                <a:spcPct val="80000"/>
              </a:lnSpc>
              <a:defRPr/>
            </a:pPr>
            <a:r>
              <a:rPr lang="en-US" sz="2500" dirty="0">
                <a:solidFill>
                  <a:srgbClr val="000000"/>
                </a:solidFill>
              </a:rPr>
              <a:t>In this case, the size of array </a:t>
            </a:r>
            <a:r>
              <a:rPr lang="en-US" sz="2500" dirty="0">
                <a:solidFill>
                  <a:srgbClr val="000000"/>
                </a:solidFill>
                <a:latin typeface="Consolas" panose="020B0609020204030204" pitchFamily="49" charset="0"/>
              </a:rPr>
              <a:t>string1</a:t>
            </a:r>
            <a:r>
              <a:rPr lang="en-US" sz="2500" dirty="0">
                <a:solidFill>
                  <a:srgbClr val="000000"/>
                </a:solidFill>
              </a:rPr>
              <a:t> is determined by the compiler based on the length of the string. </a:t>
            </a:r>
          </a:p>
          <a:p>
            <a:pPr eaLnBrk="1" hangingPunct="1">
              <a:lnSpc>
                <a:spcPct val="80000"/>
              </a:lnSpc>
              <a:defRPr/>
            </a:pPr>
            <a:r>
              <a:rPr lang="en-US" sz="2500" dirty="0">
                <a:solidFill>
                  <a:srgbClr val="000000"/>
                </a:solidFill>
              </a:rPr>
              <a:t>The string </a:t>
            </a:r>
            <a:r>
              <a:rPr lang="en-US" sz="2500" dirty="0">
                <a:solidFill>
                  <a:srgbClr val="000000"/>
                </a:solidFill>
                <a:latin typeface="Consolas" panose="020B0609020204030204" pitchFamily="49" charset="0"/>
              </a:rPr>
              <a:t>"first"</a:t>
            </a:r>
            <a:r>
              <a:rPr lang="en-US" sz="2500" dirty="0">
                <a:solidFill>
                  <a:srgbClr val="000000"/>
                </a:solidFill>
              </a:rPr>
              <a:t> contains five characters </a:t>
            </a:r>
            <a:r>
              <a:rPr lang="en-US" sz="2500" i="1" dirty="0">
                <a:solidFill>
                  <a:srgbClr val="000000"/>
                </a:solidFill>
              </a:rPr>
              <a:t>plus</a:t>
            </a:r>
            <a:r>
              <a:rPr lang="en-US" sz="2500" dirty="0">
                <a:solidFill>
                  <a:srgbClr val="000000"/>
                </a:solidFill>
              </a:rPr>
              <a:t> a special </a:t>
            </a:r>
            <a:r>
              <a:rPr lang="en-US" sz="2500" i="1" dirty="0">
                <a:solidFill>
                  <a:srgbClr val="000000"/>
                </a:solidFill>
              </a:rPr>
              <a:t>string-termination character </a:t>
            </a:r>
            <a:r>
              <a:rPr lang="en-US" sz="2500" dirty="0">
                <a:solidFill>
                  <a:srgbClr val="000000"/>
                </a:solidFill>
              </a:rPr>
              <a:t>called the </a:t>
            </a:r>
            <a:r>
              <a:rPr lang="en-US" sz="2500" dirty="0">
                <a:solidFill>
                  <a:srgbClr val="0000FF"/>
                </a:solidFill>
              </a:rPr>
              <a:t>null character</a:t>
            </a:r>
            <a:r>
              <a:rPr lang="en-US" sz="2500" dirty="0">
                <a:solidFill>
                  <a:srgbClr val="000000"/>
                </a:solidFill>
              </a:rPr>
              <a:t>. </a:t>
            </a:r>
          </a:p>
          <a:p>
            <a:pPr eaLnBrk="1" hangingPunct="1">
              <a:lnSpc>
                <a:spcPct val="80000"/>
              </a:lnSpc>
              <a:defRPr/>
            </a:pPr>
            <a:r>
              <a:rPr lang="en-US" sz="2500" dirty="0">
                <a:solidFill>
                  <a:srgbClr val="000000"/>
                </a:solidFill>
              </a:rPr>
              <a:t>Thus, array </a:t>
            </a:r>
            <a:r>
              <a:rPr lang="en-US" sz="2500" dirty="0">
                <a:solidFill>
                  <a:srgbClr val="000000"/>
                </a:solidFill>
                <a:latin typeface="Consolas" panose="020B0609020204030204" pitchFamily="49" charset="0"/>
              </a:rPr>
              <a:t>string1</a:t>
            </a:r>
            <a:r>
              <a:rPr lang="en-US" sz="2500" dirty="0">
                <a:solidFill>
                  <a:srgbClr val="000000"/>
                </a:solidFill>
              </a:rPr>
              <a:t> actually contains six elements. </a:t>
            </a:r>
          </a:p>
          <a:p>
            <a:pPr eaLnBrk="1" hangingPunct="1">
              <a:lnSpc>
                <a:spcPct val="80000"/>
              </a:lnSpc>
              <a:defRPr/>
            </a:pPr>
            <a:r>
              <a:rPr lang="en-US" sz="2500" dirty="0">
                <a:solidFill>
                  <a:srgbClr val="000000"/>
                </a:solidFill>
              </a:rPr>
              <a:t>The character constant representing the null character is </a:t>
            </a:r>
            <a:r>
              <a:rPr lang="en-US" sz="2500" dirty="0">
                <a:solidFill>
                  <a:srgbClr val="000000"/>
                </a:solidFill>
                <a:latin typeface="Consolas" panose="020B0609020204030204" pitchFamily="49" charset="0"/>
              </a:rPr>
              <a:t>'\0'</a:t>
            </a:r>
            <a:r>
              <a:rPr lang="en-US" sz="2500" dirty="0">
                <a:solidFill>
                  <a:srgbClr val="000000"/>
                </a:solidFill>
              </a:rPr>
              <a:t>. </a:t>
            </a:r>
          </a:p>
          <a:p>
            <a:pPr eaLnBrk="1" hangingPunct="1">
              <a:lnSpc>
                <a:spcPct val="80000"/>
              </a:lnSpc>
              <a:defRPr/>
            </a:pPr>
            <a:r>
              <a:rPr lang="en-US" sz="2500" dirty="0">
                <a:solidFill>
                  <a:srgbClr val="000000"/>
                </a:solidFill>
              </a:rPr>
              <a:t>All strings in C end with this character. </a:t>
            </a:r>
          </a:p>
          <a:p>
            <a:pPr eaLnBrk="1" hangingPunct="1">
              <a:lnSpc>
                <a:spcPct val="80000"/>
              </a:lnSpc>
              <a:defRPr/>
            </a:pPr>
            <a:r>
              <a:rPr lang="en-US" sz="2500" dirty="0">
                <a:solidFill>
                  <a:srgbClr val="000000"/>
                </a:solidFill>
              </a:rPr>
              <a:t>A character array representing a string should always be defined large enough to hold the number of characters in the string and the terminating null character.</a:t>
            </a:r>
          </a:p>
          <a:p>
            <a:pPr eaLnBrk="1" hangingPunct="1">
              <a:lnSpc>
                <a:spcPct val="80000"/>
              </a:lnSpc>
              <a:defRPr/>
            </a:pPr>
            <a:r>
              <a:rPr lang="en-US" sz="2500" dirty="0">
                <a:solidFill>
                  <a:srgbClr val="000000"/>
                </a:solidFill>
              </a:rPr>
              <a:t>Character arrays also can be initialized with individual character constants in an initializer list, but this can be tedious. </a:t>
            </a:r>
          </a:p>
        </p:txBody>
      </p:sp>
      <p:sp>
        <p:nvSpPr>
          <p:cNvPr id="7168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61</a:t>
            </a:fld>
            <a:endParaRPr lang="en-US" altLang="en-US" dirty="0"/>
          </a:p>
        </p:txBody>
      </p:sp>
    </p:spTree>
    <p:extLst>
      <p:ext uri="{BB962C8B-B14F-4D97-AF65-F5344CB8AC3E}">
        <p14:creationId xmlns:p14="http://schemas.microsoft.com/office/powerpoint/2010/main" val="2754728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27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The preceding definition is equivalent to </a:t>
            </a:r>
          </a:p>
          <a:p>
            <a:pPr lvl="2" eaLnBrk="1" hangingPunct="1">
              <a:lnSpc>
                <a:spcPct val="90000"/>
              </a:lnSpc>
            </a:pPr>
            <a:r>
              <a:rPr lang="en-US" altLang="en-US" b="1" dirty="0" smtClean="0">
                <a:solidFill>
                  <a:srgbClr val="0000FF"/>
                </a:solidFill>
                <a:latin typeface="Consolas" panose="020B0609020204030204" pitchFamily="49" charset="0"/>
              </a:rPr>
              <a:t>char</a:t>
            </a:r>
            <a:r>
              <a:rPr lang="en-US" altLang="en-US" b="1" dirty="0" smtClean="0">
                <a:solidFill>
                  <a:srgbClr val="000000"/>
                </a:solidFill>
                <a:latin typeface="Consolas" panose="020B0609020204030204" pitchFamily="49" charset="0"/>
              </a:rPr>
              <a:t> string1[]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a:t>
            </a:r>
            <a:r>
              <a:rPr lang="en-US" altLang="en-US" b="1" dirty="0" err="1" smtClean="0">
                <a:solidFill>
                  <a:srgbClr val="128AFF"/>
                </a:solidFill>
                <a:latin typeface="Consolas" panose="020B0609020204030204" pitchFamily="49" charset="0"/>
              </a:rPr>
              <a:t>i</a:t>
            </a:r>
            <a:r>
              <a:rPr lang="en-US" altLang="en-US" b="1" dirty="0" smtClean="0">
                <a:solidFill>
                  <a:srgbClr val="128AFF"/>
                </a:solidFill>
                <a:latin typeface="Consolas" panose="020B0609020204030204" pitchFamily="49" charset="0"/>
              </a:rPr>
              <a: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'r'</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rPr>
              <a:t>Because a string is really an array of characters, we can access individual characters in a string directly using array index notation. </a:t>
            </a:r>
          </a:p>
          <a:p>
            <a:pPr eaLnBrk="1" hangingPunct="1">
              <a:lnSpc>
                <a:spcPct val="90000"/>
              </a:lnSpc>
            </a:pPr>
            <a:r>
              <a:rPr lang="en-US" altLang="en-US" dirty="0" smtClean="0">
                <a:solidFill>
                  <a:srgbClr val="000000"/>
                </a:solidFill>
              </a:rPr>
              <a:t>For example, </a:t>
            </a:r>
            <a:r>
              <a:rPr lang="en-US" altLang="en-US" dirty="0" smtClean="0">
                <a:solidFill>
                  <a:srgbClr val="000000"/>
                </a:solidFill>
                <a:latin typeface="Consolas" panose="020B0609020204030204" pitchFamily="49" charset="0"/>
              </a:rPr>
              <a:t>string1[0]</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'f'</a:t>
            </a:r>
            <a:r>
              <a:rPr lang="en-US" altLang="en-US" dirty="0" smtClean="0">
                <a:solidFill>
                  <a:srgbClr val="000000"/>
                </a:solidFill>
              </a:rPr>
              <a:t> and </a:t>
            </a:r>
            <a:r>
              <a:rPr lang="en-US" altLang="en-US" dirty="0" smtClean="0">
                <a:solidFill>
                  <a:srgbClr val="000000"/>
                </a:solidFill>
                <a:latin typeface="Consolas" panose="020B0609020204030204" pitchFamily="49" charset="0"/>
              </a:rPr>
              <a:t>string1[3]</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's'</a:t>
            </a:r>
            <a:r>
              <a:rPr lang="en-US" altLang="en-US" dirty="0" smtClean="0">
                <a:solidFill>
                  <a:srgbClr val="000000"/>
                </a:solidFill>
              </a:rPr>
              <a:t>.</a:t>
            </a:r>
          </a:p>
          <a:p>
            <a:pPr eaLnBrk="1" hangingPunct="1">
              <a:lnSpc>
                <a:spcPct val="90000"/>
              </a:lnSpc>
            </a:pPr>
            <a:r>
              <a:rPr lang="en-US" altLang="en-US" dirty="0" smtClean="0">
                <a:solidFill>
                  <a:srgbClr val="000000"/>
                </a:solidFill>
              </a:rPr>
              <a:t>We also can input a string directly into a character array from the keyboard using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and the conversion </a:t>
            </a:r>
            <a:r>
              <a:rPr lang="en-US" altLang="en-US" dirty="0" err="1" smtClean="0">
                <a:solidFill>
                  <a:srgbClr val="000000"/>
                </a:solidFill>
              </a:rPr>
              <a:t>specifier</a:t>
            </a:r>
            <a:r>
              <a:rPr lang="en-US" altLang="en-US" dirty="0" smtClean="0">
                <a:solidFill>
                  <a:srgbClr val="000000"/>
                </a:solidFill>
              </a:rPr>
              <a:t> </a:t>
            </a:r>
            <a:r>
              <a:rPr lang="en-US" altLang="en-US" dirty="0" smtClean="0">
                <a:solidFill>
                  <a:srgbClr val="000000"/>
                </a:solidFill>
                <a:latin typeface="Consolas" panose="020B0609020204030204" pitchFamily="49" charset="0"/>
              </a:rPr>
              <a:t>%s</a:t>
            </a:r>
            <a:r>
              <a:rPr lang="en-US" altLang="en-US" dirty="0" smtClean="0">
                <a:solidFill>
                  <a:srgbClr val="000000"/>
                </a:solidFill>
              </a:rPr>
              <a:t>. </a:t>
            </a:r>
          </a:p>
        </p:txBody>
      </p:sp>
      <p:sp>
        <p:nvSpPr>
          <p:cNvPr id="727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62</a:t>
            </a:fld>
            <a:endParaRPr lang="en-US" altLang="en-US" dirty="0"/>
          </a:p>
        </p:txBody>
      </p:sp>
    </p:spTree>
    <p:extLst>
      <p:ext uri="{BB962C8B-B14F-4D97-AF65-F5344CB8AC3E}">
        <p14:creationId xmlns:p14="http://schemas.microsoft.com/office/powerpoint/2010/main" val="119625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For example, </a:t>
            </a:r>
          </a:p>
          <a:p>
            <a:pPr lvl="2" eaLnBrk="1" hangingPunct="1"/>
            <a:r>
              <a:rPr lang="en-US" altLang="en-US" sz="1900" b="1" dirty="0">
                <a:solidFill>
                  <a:srgbClr val="0000FF"/>
                </a:solidFill>
                <a:latin typeface="Consolas" panose="020B0609020204030204" pitchFamily="49" charset="0"/>
              </a:rPr>
              <a:t>char</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r>
              <a:rPr lang="en-US" altLang="en-US" sz="1900" b="1" dirty="0" smtClean="0">
                <a:solidFill>
                  <a:srgbClr val="128AFF"/>
                </a:solidFill>
                <a:latin typeface="Consolas" panose="020B0609020204030204" pitchFamily="49" charset="0"/>
              </a:rPr>
              <a:t>20</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creates a character array capable of storing a string of </a:t>
            </a:r>
            <a:r>
              <a:rPr lang="en-US" altLang="en-US" sz="2500" i="1" dirty="0">
                <a:solidFill>
                  <a:srgbClr val="000000"/>
                </a:solidFill>
              </a:rPr>
              <a:t>at most 19 characters</a:t>
            </a:r>
            <a:r>
              <a:rPr lang="en-US" altLang="en-US" sz="2500" dirty="0">
                <a:solidFill>
                  <a:srgbClr val="000000"/>
                </a:solidFill>
              </a:rPr>
              <a:t> and a </a:t>
            </a:r>
            <a:r>
              <a:rPr lang="en-US" altLang="en-US" sz="2500" i="1" dirty="0">
                <a:solidFill>
                  <a:srgbClr val="000000"/>
                </a:solidFill>
              </a:rPr>
              <a:t>terminating null character</a:t>
            </a:r>
            <a:r>
              <a:rPr lang="en-US" altLang="en-US" sz="2500" dirty="0">
                <a:solidFill>
                  <a:srgbClr val="000000"/>
                </a:solidFill>
              </a:rPr>
              <a:t>. </a:t>
            </a:r>
          </a:p>
          <a:p>
            <a:pPr eaLnBrk="1" hangingPunct="1"/>
            <a:r>
              <a:rPr lang="en-US" altLang="en-US" sz="2500" dirty="0">
                <a:solidFill>
                  <a:srgbClr val="000000"/>
                </a:solidFill>
              </a:rPr>
              <a:t>The statement</a:t>
            </a:r>
          </a:p>
          <a:p>
            <a:pPr lvl="2" eaLnBrk="1" hangingPunct="1"/>
            <a:r>
              <a:rPr lang="en-US" altLang="en-US" sz="1900" dirty="0" err="1" smtClean="0">
                <a:solidFill>
                  <a:srgbClr val="000000"/>
                </a:solidFill>
                <a:latin typeface="Consolas" panose="020B0609020204030204" pitchFamily="49" charset="0"/>
              </a:rPr>
              <a:t>scanf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19s"</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reads a string from the keyboard into </a:t>
            </a:r>
            <a:r>
              <a:rPr lang="en-US" altLang="en-US" sz="2500" dirty="0">
                <a:solidFill>
                  <a:srgbClr val="000000"/>
                </a:solidFill>
                <a:latin typeface="Consolas" panose="020B0609020204030204" pitchFamily="49" charset="0"/>
              </a:rPr>
              <a:t>string2</a:t>
            </a:r>
            <a:r>
              <a:rPr lang="en-US" altLang="en-US" sz="2500" dirty="0">
                <a:solidFill>
                  <a:srgbClr val="000000"/>
                </a:solidFill>
              </a:rPr>
              <a:t>. </a:t>
            </a:r>
          </a:p>
          <a:p>
            <a:pPr eaLnBrk="1" hangingPunct="1"/>
            <a:r>
              <a:rPr lang="en-US" altLang="en-US" sz="2500" dirty="0">
                <a:solidFill>
                  <a:srgbClr val="000000"/>
                </a:solidFill>
              </a:rPr>
              <a:t>The name of the array is passed to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without the preceding </a:t>
            </a:r>
            <a:r>
              <a:rPr lang="en-US" altLang="en-US" sz="2500" dirty="0">
                <a:solidFill>
                  <a:srgbClr val="000000"/>
                </a:solidFill>
                <a:latin typeface="Consolas" panose="020B0609020204030204" pitchFamily="49" charset="0"/>
              </a:rPr>
              <a:t>&amp;</a:t>
            </a:r>
            <a:r>
              <a:rPr lang="en-US" altLang="en-US" sz="2500" dirty="0">
                <a:solidFill>
                  <a:srgbClr val="000000"/>
                </a:solidFill>
              </a:rPr>
              <a:t> used with </a:t>
            </a:r>
            <a:r>
              <a:rPr lang="en-US" altLang="en-US" sz="2500" dirty="0" err="1">
                <a:solidFill>
                  <a:srgbClr val="000000"/>
                </a:solidFill>
              </a:rPr>
              <a:t>nonstring</a:t>
            </a:r>
            <a:r>
              <a:rPr lang="en-US" altLang="en-US" sz="2500" dirty="0">
                <a:solidFill>
                  <a:srgbClr val="000000"/>
                </a:solidFill>
              </a:rPr>
              <a:t> variables. </a:t>
            </a:r>
          </a:p>
          <a:p>
            <a:pPr eaLnBrk="1" hangingPunct="1"/>
            <a:r>
              <a:rPr lang="en-US" altLang="en-US" sz="2500" dirty="0">
                <a:solidFill>
                  <a:srgbClr val="000000"/>
                </a:solidFill>
              </a:rPr>
              <a:t>The </a:t>
            </a:r>
            <a:r>
              <a:rPr lang="en-US" altLang="en-US" sz="2500" dirty="0">
                <a:solidFill>
                  <a:srgbClr val="000000"/>
                </a:solidFill>
                <a:latin typeface="Consolas" panose="020B0609020204030204" pitchFamily="49" charset="0"/>
              </a:rPr>
              <a:t>&amp;</a:t>
            </a:r>
            <a:r>
              <a:rPr lang="en-US" altLang="en-US" sz="2500" dirty="0">
                <a:solidFill>
                  <a:srgbClr val="000000"/>
                </a:solidFill>
              </a:rPr>
              <a:t> is normally used to provide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 a variable’s </a:t>
            </a:r>
            <a:r>
              <a:rPr lang="en-US" altLang="en-US" sz="2500" i="1" dirty="0">
                <a:solidFill>
                  <a:srgbClr val="000000"/>
                </a:solidFill>
              </a:rPr>
              <a:t>location</a:t>
            </a:r>
            <a:r>
              <a:rPr lang="en-US" altLang="en-US" sz="2500" dirty="0">
                <a:solidFill>
                  <a:srgbClr val="000000"/>
                </a:solidFill>
              </a:rPr>
              <a:t> in memory so that a value can be stored there. </a:t>
            </a:r>
          </a:p>
        </p:txBody>
      </p:sp>
      <p:sp>
        <p:nvSpPr>
          <p:cNvPr id="7373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63</a:t>
            </a:fld>
            <a:endParaRPr lang="en-US" altLang="en-US" dirty="0"/>
          </a:p>
        </p:txBody>
      </p:sp>
    </p:spTree>
    <p:extLst>
      <p:ext uri="{BB962C8B-B14F-4D97-AF65-F5344CB8AC3E}">
        <p14:creationId xmlns:p14="http://schemas.microsoft.com/office/powerpoint/2010/main" val="277716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fontScale="92500" lnSpcReduction="10000"/>
          </a:bodyPr>
          <a:lstStyle/>
          <a:p>
            <a:pPr eaLnBrk="1" hangingPunct="1">
              <a:lnSpc>
                <a:spcPct val="90000"/>
              </a:lnSpc>
              <a:defRPr/>
            </a:pPr>
            <a:r>
              <a:rPr lang="en-US" sz="2500" dirty="0">
                <a:solidFill>
                  <a:srgbClr val="000000"/>
                </a:solidFill>
              </a:rPr>
              <a:t>In Section 6.5, when we discuss passing arrays to functions, we’ll see that the value of an array name </a:t>
            </a:r>
            <a:r>
              <a:rPr lang="en-US" sz="2500" i="1" dirty="0">
                <a:solidFill>
                  <a:srgbClr val="000000"/>
                </a:solidFill>
              </a:rPr>
              <a:t>is the address of the start of the array</a:t>
            </a:r>
            <a:r>
              <a:rPr lang="en-US" sz="2500" dirty="0">
                <a:solidFill>
                  <a:srgbClr val="000000"/>
                </a:solidFill>
              </a:rPr>
              <a:t>; therefore, the </a:t>
            </a:r>
            <a:r>
              <a:rPr lang="en-US" sz="2500" dirty="0">
                <a:solidFill>
                  <a:srgbClr val="000000"/>
                </a:solidFill>
                <a:latin typeface="Consolas" panose="020B0609020204030204" pitchFamily="49" charset="0"/>
              </a:rPr>
              <a:t>&amp;</a:t>
            </a:r>
            <a:r>
              <a:rPr lang="en-US" sz="2500" dirty="0">
                <a:solidFill>
                  <a:srgbClr val="000000"/>
                </a:solidFill>
              </a:rPr>
              <a:t> is not necessary. </a:t>
            </a:r>
          </a:p>
          <a:p>
            <a:pPr eaLnBrk="1" hangingPunct="1">
              <a:lnSpc>
                <a:spcPct val="90000"/>
              </a:lnSpc>
              <a:defRPr/>
            </a:pPr>
            <a:r>
              <a:rPr lang="en-US" sz="2500" dirty="0">
                <a:solidFill>
                  <a:srgbClr val="000000"/>
                </a:solidFill>
              </a:rPr>
              <a:t>Function </a:t>
            </a:r>
            <a:r>
              <a:rPr lang="en-US" sz="2500" dirty="0" err="1">
                <a:solidFill>
                  <a:srgbClr val="000000"/>
                </a:solidFill>
                <a:latin typeface="Consolas" panose="020B0609020204030204" pitchFamily="49" charset="0"/>
              </a:rPr>
              <a:t>scanf</a:t>
            </a:r>
            <a:r>
              <a:rPr lang="en-US" sz="2500" dirty="0">
                <a:solidFill>
                  <a:srgbClr val="000000"/>
                </a:solidFill>
              </a:rPr>
              <a:t> will read characters until a </a:t>
            </a:r>
            <a:r>
              <a:rPr lang="en-US" sz="2500" i="1" dirty="0">
                <a:solidFill>
                  <a:srgbClr val="000000"/>
                </a:solidFill>
              </a:rPr>
              <a:t>space</a:t>
            </a:r>
            <a:r>
              <a:rPr lang="en-US" sz="2500" dirty="0">
                <a:solidFill>
                  <a:srgbClr val="000000"/>
                </a:solidFill>
              </a:rPr>
              <a:t>, </a:t>
            </a:r>
            <a:r>
              <a:rPr lang="en-US" sz="2500" i="1" dirty="0">
                <a:solidFill>
                  <a:srgbClr val="000000"/>
                </a:solidFill>
              </a:rPr>
              <a:t>tab</a:t>
            </a:r>
            <a:r>
              <a:rPr lang="en-US" sz="2500" dirty="0">
                <a:solidFill>
                  <a:srgbClr val="000000"/>
                </a:solidFill>
              </a:rPr>
              <a:t>, </a:t>
            </a:r>
            <a:r>
              <a:rPr lang="en-US" sz="2500" i="1" dirty="0">
                <a:solidFill>
                  <a:srgbClr val="000000"/>
                </a:solidFill>
              </a:rPr>
              <a:t>newline</a:t>
            </a:r>
            <a:r>
              <a:rPr lang="en-US" sz="2500" dirty="0">
                <a:solidFill>
                  <a:srgbClr val="000000"/>
                </a:solidFill>
              </a:rPr>
              <a:t> or </a:t>
            </a:r>
            <a:r>
              <a:rPr lang="en-US" sz="2500" i="1" dirty="0">
                <a:solidFill>
                  <a:srgbClr val="000000"/>
                </a:solidFill>
              </a:rPr>
              <a:t>end-of-file indicator </a:t>
            </a:r>
            <a:r>
              <a:rPr lang="en-US" sz="2500" dirty="0">
                <a:solidFill>
                  <a:srgbClr val="000000"/>
                </a:solidFill>
              </a:rPr>
              <a:t>is encountered. </a:t>
            </a:r>
          </a:p>
          <a:p>
            <a:pPr eaLnBrk="1" hangingPunct="1">
              <a:lnSpc>
                <a:spcPct val="90000"/>
              </a:lnSpc>
              <a:defRPr/>
            </a:pPr>
            <a:r>
              <a:rPr lang="en-US" sz="2500" dirty="0">
                <a:solidFill>
                  <a:srgbClr val="000000"/>
                </a:solidFill>
              </a:rPr>
              <a:t>The </a:t>
            </a:r>
            <a:r>
              <a:rPr lang="en-US" sz="2400" dirty="0">
                <a:solidFill>
                  <a:srgbClr val="000000"/>
                </a:solidFill>
                <a:latin typeface="Consolas" panose="020B0609020204030204" pitchFamily="49" charset="0"/>
              </a:rPr>
              <a:t>string2</a:t>
            </a:r>
            <a:r>
              <a:rPr lang="en-US" sz="2500" dirty="0">
                <a:solidFill>
                  <a:srgbClr val="000000"/>
                </a:solidFill>
              </a:rPr>
              <a:t> should be no longer than 19 characters to leave room for the terminating null character. </a:t>
            </a:r>
          </a:p>
          <a:p>
            <a:pPr eaLnBrk="1" hangingPunct="1">
              <a:lnSpc>
                <a:spcPct val="90000"/>
              </a:lnSpc>
              <a:defRPr/>
            </a:pPr>
            <a:r>
              <a:rPr lang="en-US" sz="2500" dirty="0">
                <a:solidFill>
                  <a:srgbClr val="000000"/>
                </a:solidFill>
              </a:rPr>
              <a:t>If the user types 20 or more characters, your program may crash or create a security </a:t>
            </a:r>
            <a:r>
              <a:rPr lang="en-US" sz="2500" dirty="0" err="1">
                <a:solidFill>
                  <a:srgbClr val="000000"/>
                </a:solidFill>
              </a:rPr>
              <a:t>vulerability</a:t>
            </a:r>
            <a:r>
              <a:rPr lang="en-US" sz="2500" dirty="0">
                <a:solidFill>
                  <a:srgbClr val="000000"/>
                </a:solidFill>
              </a:rPr>
              <a:t>. </a:t>
            </a:r>
          </a:p>
          <a:p>
            <a:pPr eaLnBrk="1" hangingPunct="1">
              <a:lnSpc>
                <a:spcPct val="90000"/>
              </a:lnSpc>
              <a:defRPr/>
            </a:pPr>
            <a:r>
              <a:rPr lang="en-US" sz="2500" dirty="0">
                <a:solidFill>
                  <a:srgbClr val="000000"/>
                </a:solidFill>
              </a:rPr>
              <a:t>For this reason, we used the conversion </a:t>
            </a:r>
            <a:r>
              <a:rPr lang="en-US" sz="2500" dirty="0" err="1">
                <a:solidFill>
                  <a:srgbClr val="000000"/>
                </a:solidFill>
              </a:rPr>
              <a:t>specifier</a:t>
            </a:r>
            <a:r>
              <a:rPr lang="en-US" sz="2500" dirty="0">
                <a:solidFill>
                  <a:srgbClr val="000000"/>
                </a:solidFill>
              </a:rPr>
              <a:t> </a:t>
            </a:r>
            <a:r>
              <a:rPr lang="en-US" sz="2500" dirty="0">
                <a:solidFill>
                  <a:srgbClr val="000000"/>
                </a:solidFill>
                <a:latin typeface="Consolas" panose="020B0609020204030204" pitchFamily="49" charset="0"/>
              </a:rPr>
              <a:t>%19s</a:t>
            </a:r>
            <a:r>
              <a:rPr lang="en-US" sz="2500" dirty="0">
                <a:solidFill>
                  <a:srgbClr val="000000"/>
                </a:solidFill>
              </a:rPr>
              <a:t> so that </a:t>
            </a:r>
            <a:r>
              <a:rPr lang="en-US" sz="2500" dirty="0" err="1">
                <a:solidFill>
                  <a:srgbClr val="000000"/>
                </a:solidFill>
                <a:latin typeface="Consolas" panose="020B0609020204030204" pitchFamily="49" charset="0"/>
              </a:rPr>
              <a:t>scanf</a:t>
            </a:r>
            <a:r>
              <a:rPr lang="en-US" sz="2500" dirty="0">
                <a:solidFill>
                  <a:srgbClr val="000000"/>
                </a:solidFill>
              </a:rPr>
              <a:t> reads a maximum of 19 characters and does not write characters into memory beyond the end of the array </a:t>
            </a:r>
            <a:r>
              <a:rPr lang="en-US" sz="2500" dirty="0">
                <a:solidFill>
                  <a:srgbClr val="000000"/>
                </a:solidFill>
                <a:latin typeface="Consolas" panose="020B0609020204030204" pitchFamily="49" charset="0"/>
              </a:rPr>
              <a:t>string2</a:t>
            </a:r>
            <a:r>
              <a:rPr lang="en-US" sz="2500" dirty="0">
                <a:solidFill>
                  <a:srgbClr val="000000"/>
                </a:solidFill>
              </a:rPr>
              <a:t>. </a:t>
            </a:r>
          </a:p>
        </p:txBody>
      </p:sp>
      <p:sp>
        <p:nvSpPr>
          <p:cNvPr id="747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64</a:t>
            </a:fld>
            <a:endParaRPr lang="en-US" altLang="en-US" dirty="0"/>
          </a:p>
        </p:txBody>
      </p:sp>
    </p:spTree>
    <p:extLst>
      <p:ext uri="{BB962C8B-B14F-4D97-AF65-F5344CB8AC3E}">
        <p14:creationId xmlns:p14="http://schemas.microsoft.com/office/powerpoint/2010/main" val="1814397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5779" name="Text Placeholder 2"/>
          <p:cNvSpPr>
            <a:spLocks noGrp="1"/>
          </p:cNvSpPr>
          <p:nvPr>
            <p:ph type="body" idx="1"/>
          </p:nvPr>
        </p:nvSpPr>
        <p:spPr/>
        <p:txBody>
          <a:bodyPr/>
          <a:lstStyle/>
          <a:p>
            <a:pPr eaLnBrk="1" hangingPunct="1"/>
            <a:r>
              <a:rPr lang="en-US" altLang="en-US" dirty="0" smtClean="0">
                <a:solidFill>
                  <a:srgbClr val="000000"/>
                </a:solidFill>
              </a:rPr>
              <a:t>It’s your responsibility to ensure that the array into which the string is read is capable of holding any string that the user types at the keyboard.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a:t>
            </a:r>
            <a:r>
              <a:rPr lang="en-US" altLang="en-US" i="1" dirty="0" smtClean="0">
                <a:solidFill>
                  <a:srgbClr val="000000"/>
                </a:solidFill>
              </a:rPr>
              <a:t>not</a:t>
            </a:r>
            <a:r>
              <a:rPr lang="en-US" altLang="en-US" dirty="0" smtClean="0">
                <a:solidFill>
                  <a:srgbClr val="000000"/>
                </a:solidFill>
              </a:rPr>
              <a:t> check how large the array is. </a:t>
            </a:r>
          </a:p>
          <a:p>
            <a:pPr eaLnBrk="1" hangingPunct="1"/>
            <a:r>
              <a:rPr lang="en-US" altLang="en-US" dirty="0" smtClean="0">
                <a:solidFill>
                  <a:srgbClr val="000000"/>
                </a:solidFill>
              </a:rPr>
              <a:t>Thus,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can write beyond the end of the array. </a:t>
            </a:r>
          </a:p>
        </p:txBody>
      </p:sp>
      <p:sp>
        <p:nvSpPr>
          <p:cNvPr id="757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65</a:t>
            </a:fld>
            <a:endParaRPr lang="en-US" altLang="en-US" dirty="0"/>
          </a:p>
        </p:txBody>
      </p:sp>
    </p:spTree>
    <p:extLst>
      <p:ext uri="{BB962C8B-B14F-4D97-AF65-F5344CB8AC3E}">
        <p14:creationId xmlns:p14="http://schemas.microsoft.com/office/powerpoint/2010/main" val="3033462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6803" name="Text Placeholder 2"/>
          <p:cNvSpPr>
            <a:spLocks noGrp="1"/>
          </p:cNvSpPr>
          <p:nvPr>
            <p:ph type="body" idx="1"/>
          </p:nvPr>
        </p:nvSpPr>
        <p:spPr/>
        <p:txBody>
          <a:bodyPr>
            <a:normAutofit/>
          </a:bodyPr>
          <a:lstStyle/>
          <a:p>
            <a:pPr eaLnBrk="1" hangingPunct="1"/>
            <a:r>
              <a:rPr lang="en-US" altLang="en-US" dirty="0" smtClean="0">
                <a:solidFill>
                  <a:srgbClr val="000000"/>
                </a:solidFill>
              </a:rPr>
              <a:t>A character array representing a string can be output with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and the </a:t>
            </a:r>
            <a:r>
              <a:rPr lang="en-US" altLang="en-US" dirty="0" smtClean="0">
                <a:solidFill>
                  <a:srgbClr val="000000"/>
                </a:solidFill>
                <a:latin typeface="Consolas" panose="020B0609020204030204" pitchFamily="49" charset="0"/>
              </a:rPr>
              <a:t>%s</a:t>
            </a:r>
            <a:r>
              <a:rPr lang="en-US" altLang="en-US" dirty="0" smtClean="0">
                <a:solidFill>
                  <a:srgbClr val="000000"/>
                </a:solidFill>
              </a:rPr>
              <a:t> conversion </a:t>
            </a:r>
            <a:r>
              <a:rPr lang="en-US" altLang="en-US" dirty="0" err="1" smtClean="0">
                <a:solidFill>
                  <a:srgbClr val="000000"/>
                </a:solidFill>
              </a:rPr>
              <a:t>specifier</a:t>
            </a:r>
            <a:r>
              <a:rPr lang="en-US" altLang="en-US" dirty="0" smtClean="0">
                <a:solidFill>
                  <a:srgbClr val="000000"/>
                </a:solidFill>
              </a:rPr>
              <a:t>. </a:t>
            </a:r>
          </a:p>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string2</a:t>
            </a:r>
            <a:r>
              <a:rPr lang="en-US" altLang="en-US" dirty="0" smtClean="0">
                <a:solidFill>
                  <a:srgbClr val="000000"/>
                </a:solidFill>
              </a:rPr>
              <a:t> is printed with the statement</a:t>
            </a:r>
          </a:p>
          <a:p>
            <a:pPr lvl="2" eaLnBrk="1" hangingPunct="1"/>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"%s\n"</a:t>
            </a:r>
            <a:r>
              <a:rPr lang="en-US" altLang="en-US" b="1" dirty="0" smtClean="0">
                <a:solidFill>
                  <a:srgbClr val="000000"/>
                </a:solidFill>
                <a:latin typeface="Consolas" panose="020B0609020204030204" pitchFamily="49" charset="0"/>
              </a:rPr>
              <a:t>, string2);</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like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not check how large the character array is. </a:t>
            </a:r>
          </a:p>
          <a:p>
            <a:pPr eaLnBrk="1" hangingPunct="1"/>
            <a:r>
              <a:rPr lang="en-US" altLang="en-US" dirty="0" smtClean="0">
                <a:solidFill>
                  <a:srgbClr val="000000"/>
                </a:solidFill>
              </a:rPr>
              <a:t>The characters of the string are printed until a terminating null character is encountered.</a:t>
            </a:r>
          </a:p>
        </p:txBody>
      </p:sp>
      <p:sp>
        <p:nvSpPr>
          <p:cNvPr id="778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66</a:t>
            </a:fld>
            <a:endParaRPr lang="en-US" altLang="en-US" dirty="0"/>
          </a:p>
        </p:txBody>
      </p:sp>
    </p:spTree>
    <p:extLst>
      <p:ext uri="{BB962C8B-B14F-4D97-AF65-F5344CB8AC3E}">
        <p14:creationId xmlns:p14="http://schemas.microsoft.com/office/powerpoint/2010/main" val="4154252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7827" name="Text Placeholder 2"/>
          <p:cNvSpPr>
            <a:spLocks noGrp="1"/>
          </p:cNvSpPr>
          <p:nvPr>
            <p:ph type="body" idx="1"/>
          </p:nvPr>
        </p:nvSpPr>
        <p:spPr/>
        <p:txBody>
          <a:bodyPr/>
          <a:lstStyle/>
          <a:p>
            <a:pPr eaLnBrk="1" hangingPunct="1"/>
            <a:r>
              <a:rPr lang="en-US" altLang="en-US" dirty="0" smtClean="0">
                <a:solidFill>
                  <a:srgbClr val="000000"/>
                </a:solidFill>
              </a:rPr>
              <a:t>Figure 6.10 demonstrates initializing a character array with a string literal, reading a string into a character array, printing a character array as a string and accessing individual characters of a string. </a:t>
            </a:r>
          </a:p>
        </p:txBody>
      </p:sp>
      <p:sp>
        <p:nvSpPr>
          <p:cNvPr id="788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67</a:t>
            </a:fld>
            <a:endParaRPr lang="en-US" altLang="en-US" dirty="0"/>
          </a:p>
        </p:txBody>
      </p:sp>
    </p:spTree>
    <p:extLst>
      <p:ext uri="{BB962C8B-B14F-4D97-AF65-F5344CB8AC3E}">
        <p14:creationId xmlns:p14="http://schemas.microsoft.com/office/powerpoint/2010/main" val="1176280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0137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68</a:t>
            </a:fld>
            <a:endParaRPr lang="en-US"/>
          </a:p>
        </p:txBody>
      </p:sp>
    </p:spTree>
    <p:extLst>
      <p:ext uri="{BB962C8B-B14F-4D97-AF65-F5344CB8AC3E}">
        <p14:creationId xmlns:p14="http://schemas.microsoft.com/office/powerpoint/2010/main" val="82705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2391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69</a:t>
            </a:fld>
            <a:endParaRPr lang="en-US"/>
          </a:p>
        </p:txBody>
      </p:sp>
    </p:spTree>
    <p:extLst>
      <p:ext uri="{BB962C8B-B14F-4D97-AF65-F5344CB8AC3E}">
        <p14:creationId xmlns:p14="http://schemas.microsoft.com/office/powerpoint/2010/main" val="284539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92413"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a:t>
            </a:fld>
            <a:endParaRPr lang="en-US"/>
          </a:p>
        </p:txBody>
      </p:sp>
    </p:spTree>
    <p:extLst>
      <p:ext uri="{BB962C8B-B14F-4D97-AF65-F5344CB8AC3E}">
        <p14:creationId xmlns:p14="http://schemas.microsoft.com/office/powerpoint/2010/main" val="2391374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t>
            </a:r>
            <a:r>
              <a:rPr lang="en-US" dirty="0" smtClean="0">
                <a:solidFill>
                  <a:srgbClr val="3380E6"/>
                </a:solidFill>
                <a:latin typeface="Calibri" panose="020F0502020204030204" pitchFamily="34" charset="0"/>
              </a:rPr>
              <a:t>Arrays</a:t>
            </a:r>
          </a:p>
        </p:txBody>
      </p:sp>
      <p:sp>
        <p:nvSpPr>
          <p:cNvPr id="82947" name="Text Placeholder 2"/>
          <p:cNvSpPr>
            <a:spLocks noGrp="1"/>
          </p:cNvSpPr>
          <p:nvPr>
            <p:ph type="body" idx="1"/>
          </p:nvPr>
        </p:nvSpPr>
        <p:spPr/>
        <p:txBody>
          <a:bodyPr>
            <a:normAutofit/>
          </a:bodyPr>
          <a:lstStyle/>
          <a:p>
            <a:pPr eaLnBrk="1" hangingPunct="1">
              <a:defRPr/>
            </a:pPr>
            <a:r>
              <a:rPr lang="en-US" dirty="0" smtClean="0">
                <a:solidFill>
                  <a:srgbClr val="000000"/>
                </a:solidFill>
              </a:rPr>
              <a:t>A </a:t>
            </a:r>
            <a:r>
              <a:rPr lang="en-US" dirty="0" smtClean="0">
                <a:solidFill>
                  <a:srgbClr val="000000"/>
                </a:solidFill>
                <a:latin typeface="Consolas" panose="020B0609020204030204" pitchFamily="49" charset="0"/>
              </a:rPr>
              <a:t>static</a:t>
            </a:r>
            <a:r>
              <a:rPr lang="en-US" dirty="0" smtClean="0">
                <a:solidFill>
                  <a:srgbClr val="000000"/>
                </a:solidFill>
              </a:rPr>
              <a:t> local variable exists for the </a:t>
            </a:r>
            <a:r>
              <a:rPr lang="en-US" i="1" dirty="0" smtClean="0">
                <a:solidFill>
                  <a:srgbClr val="000000"/>
                </a:solidFill>
              </a:rPr>
              <a:t>duration</a:t>
            </a:r>
            <a:r>
              <a:rPr lang="en-US" dirty="0" smtClean="0">
                <a:solidFill>
                  <a:srgbClr val="000000"/>
                </a:solidFill>
              </a:rPr>
              <a:t> of the program but is </a:t>
            </a:r>
            <a:r>
              <a:rPr lang="en-US" i="1" dirty="0" smtClean="0">
                <a:solidFill>
                  <a:srgbClr val="000000"/>
                </a:solidFill>
              </a:rPr>
              <a:t>visible</a:t>
            </a:r>
            <a:r>
              <a:rPr lang="en-US" dirty="0" smtClean="0">
                <a:solidFill>
                  <a:srgbClr val="000000"/>
                </a:solidFill>
              </a:rPr>
              <a:t> only in the function body. </a:t>
            </a:r>
          </a:p>
          <a:p>
            <a:pPr eaLnBrk="1" hangingPunct="1">
              <a:defRPr/>
            </a:pPr>
            <a:r>
              <a:rPr lang="en-US" dirty="0" smtClean="0">
                <a:solidFill>
                  <a:srgbClr val="000000"/>
                </a:solidFill>
              </a:rPr>
              <a:t>We can apply </a:t>
            </a:r>
            <a:r>
              <a:rPr lang="en-US" dirty="0" smtClean="0">
                <a:solidFill>
                  <a:srgbClr val="000000"/>
                </a:solidFill>
                <a:latin typeface="Consolas" panose="020B0609020204030204" pitchFamily="49" charset="0"/>
              </a:rPr>
              <a:t>static</a:t>
            </a:r>
            <a:r>
              <a:rPr lang="en-US" dirty="0" smtClean="0">
                <a:solidFill>
                  <a:srgbClr val="000000"/>
                </a:solidFill>
              </a:rPr>
              <a:t> to a local array definition so the array is not created and initialized each time the function is called and the array is </a:t>
            </a:r>
            <a:r>
              <a:rPr lang="en-US" i="1" dirty="0" smtClean="0">
                <a:solidFill>
                  <a:srgbClr val="000000"/>
                </a:solidFill>
              </a:rPr>
              <a:t>not</a:t>
            </a:r>
            <a:r>
              <a:rPr lang="en-US" dirty="0" smtClean="0">
                <a:solidFill>
                  <a:srgbClr val="000000"/>
                </a:solidFill>
              </a:rPr>
              <a:t> destroyed each time the function is exited in the program. </a:t>
            </a:r>
          </a:p>
          <a:p>
            <a:pPr eaLnBrk="1" hangingPunct="1">
              <a:defRPr/>
            </a:pPr>
            <a:r>
              <a:rPr lang="en-US" dirty="0" smtClean="0">
                <a:solidFill>
                  <a:srgbClr val="000000"/>
                </a:solidFill>
              </a:rPr>
              <a:t>This reduces program execution time, particularly for programs with frequently called functions that contain large arrays.</a:t>
            </a:r>
          </a:p>
        </p:txBody>
      </p:sp>
      <p:sp>
        <p:nvSpPr>
          <p:cNvPr id="829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70</a:t>
            </a:fld>
            <a:endParaRPr lang="en-US" altLang="en-US" dirty="0"/>
          </a:p>
        </p:txBody>
      </p:sp>
    </p:spTree>
    <p:extLst>
      <p:ext uri="{BB962C8B-B14F-4D97-AF65-F5344CB8AC3E}">
        <p14:creationId xmlns:p14="http://schemas.microsoft.com/office/powerpoint/2010/main" val="788400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3445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71</a:t>
            </a:fld>
            <a:endParaRPr lang="en-US"/>
          </a:p>
        </p:txBody>
      </p:sp>
    </p:spTree>
    <p:extLst>
      <p:ext uri="{BB962C8B-B14F-4D97-AF65-F5344CB8AC3E}">
        <p14:creationId xmlns:p14="http://schemas.microsoft.com/office/powerpoint/2010/main" val="4061980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2947" name="Text Placeholder 2"/>
          <p:cNvSpPr>
            <a:spLocks noGrp="1"/>
          </p:cNvSpPr>
          <p:nvPr>
            <p:ph type="body" idx="1"/>
          </p:nvPr>
        </p:nvSpPr>
        <p:spPr/>
        <p:txBody>
          <a:bodyPr>
            <a:normAutofit/>
          </a:bodyPr>
          <a:lstStyle/>
          <a:p>
            <a:pPr eaLnBrk="1" hangingPunct="1">
              <a:lnSpc>
                <a:spcPct val="90000"/>
              </a:lnSpc>
            </a:pPr>
            <a:r>
              <a:rPr lang="en-US" altLang="en-US" sz="2300" dirty="0">
                <a:solidFill>
                  <a:srgbClr val="000000"/>
                </a:solidFill>
              </a:rPr>
              <a:t>Arrays that are </a:t>
            </a:r>
            <a:r>
              <a:rPr lang="en-US" altLang="en-US" sz="2300" dirty="0">
                <a:solidFill>
                  <a:srgbClr val="000000"/>
                </a:solidFill>
                <a:latin typeface="Consolas" panose="020B0609020204030204" pitchFamily="49" charset="0"/>
              </a:rPr>
              <a:t>static</a:t>
            </a:r>
            <a:r>
              <a:rPr lang="en-US" altLang="en-US" sz="2300" dirty="0">
                <a:solidFill>
                  <a:srgbClr val="000000"/>
                </a:solidFill>
              </a:rPr>
              <a:t> are initialized once at program startup. </a:t>
            </a:r>
          </a:p>
          <a:p>
            <a:pPr eaLnBrk="1" hangingPunct="1">
              <a:lnSpc>
                <a:spcPct val="90000"/>
              </a:lnSpc>
            </a:pPr>
            <a:r>
              <a:rPr lang="en-US" altLang="en-US" sz="2300" dirty="0">
                <a:solidFill>
                  <a:srgbClr val="000000"/>
                </a:solidFill>
              </a:rPr>
              <a:t>If you do not explicitly initialize a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that array’s elements are initialized to </a:t>
            </a:r>
            <a:r>
              <a:rPr lang="en-US" altLang="en-US" sz="2300" i="1" dirty="0">
                <a:solidFill>
                  <a:srgbClr val="000000"/>
                </a:solidFill>
              </a:rPr>
              <a:t>zero</a:t>
            </a:r>
            <a:r>
              <a:rPr lang="en-US" altLang="en-US" sz="2300" dirty="0">
                <a:solidFill>
                  <a:srgbClr val="000000"/>
                </a:solidFill>
              </a:rPr>
              <a:t> by default. </a:t>
            </a:r>
          </a:p>
          <a:p>
            <a:pPr eaLnBrk="1" hangingPunct="1">
              <a:lnSpc>
                <a:spcPct val="90000"/>
              </a:lnSpc>
            </a:pPr>
            <a:r>
              <a:rPr lang="en-US" altLang="en-US" sz="2300" dirty="0">
                <a:solidFill>
                  <a:srgbClr val="000000"/>
                </a:solidFill>
              </a:rPr>
              <a:t>Figure 6.11 demonstrates 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a:t>
            </a:r>
            <a:r>
              <a:rPr lang="en-US" altLang="en-US" sz="2300" dirty="0" smtClean="0">
                <a:solidFill>
                  <a:srgbClr val="000000"/>
                </a:solidFill>
              </a:rPr>
              <a:t>with </a:t>
            </a:r>
            <a:r>
              <a:rPr lang="en-US" altLang="en-US" sz="2300" dirty="0">
                <a:solidFill>
                  <a:srgbClr val="000000"/>
                </a:solidFill>
              </a:rPr>
              <a:t>a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a:t>
            </a:r>
            <a:r>
              <a:rPr lang="en-US" altLang="en-US" sz="2300" dirty="0" smtClean="0">
                <a:solidFill>
                  <a:srgbClr val="000000"/>
                </a:solidFill>
              </a:rPr>
              <a:t>and </a:t>
            </a:r>
            <a:r>
              <a:rPr lang="en-US" altLang="en-US" sz="2300" dirty="0">
                <a:solidFill>
                  <a:srgbClr val="000000"/>
                </a:solidFill>
              </a:rPr>
              <a:t>function </a:t>
            </a:r>
            <a:r>
              <a:rPr lang="en-US" altLang="en-US" sz="2300" dirty="0" err="1" smtClean="0">
                <a:solidFill>
                  <a:srgbClr val="000000"/>
                </a:solidFill>
                <a:latin typeface="Consolas" panose="020B0609020204030204" pitchFamily="49" charset="0"/>
              </a:rPr>
              <a:t>automaticArrayInit</a:t>
            </a:r>
            <a:r>
              <a:rPr lang="en-US" altLang="en-US" sz="2300" dirty="0" smtClean="0">
                <a:solidFill>
                  <a:srgbClr val="000000"/>
                </a:solidFill>
              </a:rPr>
              <a:t> </a:t>
            </a:r>
            <a:r>
              <a:rPr lang="en-US" altLang="en-US" sz="2300" dirty="0">
                <a:solidFill>
                  <a:srgbClr val="000000"/>
                </a:solidFill>
              </a:rPr>
              <a:t>with a local automatic </a:t>
            </a:r>
            <a:r>
              <a:rPr lang="en-US" altLang="en-US" sz="2300" dirty="0" smtClean="0">
                <a:solidFill>
                  <a:srgbClr val="000000"/>
                </a:solidFill>
              </a:rPr>
              <a:t>array. </a:t>
            </a:r>
            <a:endParaRPr lang="en-US" altLang="en-US" sz="2300" dirty="0">
              <a:solidFill>
                <a:srgbClr val="000000"/>
              </a:solidFill>
            </a:endParaRPr>
          </a:p>
          <a:p>
            <a:pPr eaLnBrk="1" hangingPunct="1">
              <a:lnSpc>
                <a:spcPct val="90000"/>
              </a:lnSpc>
            </a:pPr>
            <a:r>
              <a:rPr lang="en-US" altLang="en-US" sz="2300" dirty="0">
                <a:solidFill>
                  <a:srgbClr val="000000"/>
                </a:solidFill>
              </a:rPr>
              <a:t>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is called </a:t>
            </a:r>
            <a:r>
              <a:rPr lang="en-US" altLang="en-US" sz="2300" dirty="0" smtClean="0">
                <a:solidFill>
                  <a:srgbClr val="000000"/>
                </a:solidFill>
              </a:rPr>
              <a:t>twice. </a:t>
            </a:r>
            <a:endParaRPr lang="en-US" altLang="en-US" sz="2300" dirty="0">
              <a:solidFill>
                <a:srgbClr val="000000"/>
              </a:solidFill>
            </a:endParaRPr>
          </a:p>
          <a:p>
            <a:pPr eaLnBrk="1" hangingPunct="1">
              <a:lnSpc>
                <a:spcPct val="90000"/>
              </a:lnSpc>
            </a:pPr>
            <a:r>
              <a:rPr lang="en-US" altLang="en-US" sz="2300" dirty="0">
                <a:solidFill>
                  <a:srgbClr val="000000"/>
                </a:solidFill>
              </a:rPr>
              <a:t>The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in the function is initialized to zero before program </a:t>
            </a:r>
            <a:r>
              <a:rPr lang="en-US" altLang="en-US" sz="2300" dirty="0" smtClean="0">
                <a:solidFill>
                  <a:srgbClr val="000000"/>
                </a:solidFill>
              </a:rPr>
              <a:t>startup. </a:t>
            </a:r>
            <a:endParaRPr lang="en-US" altLang="en-US" sz="2300" dirty="0">
              <a:solidFill>
                <a:srgbClr val="000000"/>
              </a:solidFill>
            </a:endParaRPr>
          </a:p>
          <a:p>
            <a:pPr eaLnBrk="1" hangingPunct="1">
              <a:lnSpc>
                <a:spcPct val="90000"/>
              </a:lnSpc>
            </a:pPr>
            <a:r>
              <a:rPr lang="en-US" altLang="en-US" sz="2300" dirty="0">
                <a:solidFill>
                  <a:srgbClr val="000000"/>
                </a:solidFill>
              </a:rPr>
              <a:t>The function prints the array, adds 5 to each element and prints the array again. </a:t>
            </a:r>
          </a:p>
        </p:txBody>
      </p:sp>
      <p:sp>
        <p:nvSpPr>
          <p:cNvPr id="8499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72</a:t>
            </a:fld>
            <a:endParaRPr lang="en-US" altLang="en-US" dirty="0"/>
          </a:p>
        </p:txBody>
      </p:sp>
    </p:spTree>
    <p:extLst>
      <p:ext uri="{BB962C8B-B14F-4D97-AF65-F5344CB8AC3E}">
        <p14:creationId xmlns:p14="http://schemas.microsoft.com/office/powerpoint/2010/main" val="1392803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3971" name="Text Placeholder 2"/>
          <p:cNvSpPr>
            <a:spLocks noGrp="1"/>
          </p:cNvSpPr>
          <p:nvPr>
            <p:ph type="body" idx="1"/>
          </p:nvPr>
        </p:nvSpPr>
        <p:spPr/>
        <p:txBody>
          <a:bodyPr>
            <a:normAutofit/>
          </a:bodyPr>
          <a:lstStyle/>
          <a:p>
            <a:pPr eaLnBrk="1" hangingPunct="1"/>
            <a:r>
              <a:rPr lang="en-US" altLang="en-US" sz="2500" dirty="0">
                <a:solidFill>
                  <a:srgbClr val="000000"/>
                </a:solidFill>
              </a:rPr>
              <a:t>The second time the function is called, the </a:t>
            </a:r>
            <a:r>
              <a:rPr lang="en-US" altLang="en-US" sz="2500" dirty="0">
                <a:solidFill>
                  <a:srgbClr val="000000"/>
                </a:solidFill>
                <a:latin typeface="Consolas" panose="020B0609020204030204" pitchFamily="49" charset="0"/>
              </a:rPr>
              <a:t>static</a:t>
            </a:r>
            <a:r>
              <a:rPr lang="en-US" altLang="en-US" sz="2500" dirty="0">
                <a:solidFill>
                  <a:srgbClr val="000000"/>
                </a:solidFill>
              </a:rPr>
              <a:t> array contains the values stored during the first function call. </a:t>
            </a:r>
          </a:p>
          <a:p>
            <a:pPr eaLnBrk="1" hangingPunct="1"/>
            <a:r>
              <a:rPr lang="en-US" altLang="en-US" sz="2500" dirty="0">
                <a:solidFill>
                  <a:srgbClr val="000000"/>
                </a:solidFill>
              </a:rPr>
              <a:t>Function </a:t>
            </a:r>
            <a:r>
              <a:rPr lang="en-US" altLang="en-US" sz="2500" dirty="0" err="1">
                <a:solidFill>
                  <a:srgbClr val="000000"/>
                </a:solidFill>
                <a:latin typeface="Consolas" panose="020B0609020204030204" pitchFamily="49" charset="0"/>
              </a:rPr>
              <a:t>automaticArrayInit</a:t>
            </a:r>
            <a:r>
              <a:rPr lang="en-US" altLang="en-US" sz="2500" dirty="0">
                <a:solidFill>
                  <a:srgbClr val="000000"/>
                </a:solidFill>
              </a:rPr>
              <a:t> is also called </a:t>
            </a:r>
            <a:r>
              <a:rPr lang="en-US" altLang="en-US" sz="2500" dirty="0" smtClean="0">
                <a:solidFill>
                  <a:srgbClr val="000000"/>
                </a:solidFill>
              </a:rPr>
              <a:t>twice. </a:t>
            </a:r>
            <a:endParaRPr lang="en-US" altLang="en-US" sz="2500" dirty="0">
              <a:solidFill>
                <a:srgbClr val="000000"/>
              </a:solidFill>
            </a:endParaRPr>
          </a:p>
          <a:p>
            <a:pPr eaLnBrk="1" hangingPunct="1"/>
            <a:r>
              <a:rPr lang="en-US" altLang="en-US" sz="2500" dirty="0">
                <a:solidFill>
                  <a:srgbClr val="000000"/>
                </a:solidFill>
              </a:rPr>
              <a:t>The elements of the automatic local array in the function are initialized with the values 1, 2 and </a:t>
            </a:r>
            <a:r>
              <a:rPr lang="en-US" altLang="en-US" sz="2500" dirty="0" smtClean="0">
                <a:solidFill>
                  <a:srgbClr val="000000"/>
                </a:solidFill>
              </a:rPr>
              <a:t>3. </a:t>
            </a:r>
            <a:endParaRPr lang="en-US" altLang="en-US" sz="2500" dirty="0">
              <a:solidFill>
                <a:srgbClr val="000000"/>
              </a:solidFill>
            </a:endParaRPr>
          </a:p>
          <a:p>
            <a:pPr eaLnBrk="1" hangingPunct="1"/>
            <a:r>
              <a:rPr lang="en-US" altLang="en-US" sz="2500" dirty="0">
                <a:solidFill>
                  <a:srgbClr val="000000"/>
                </a:solidFill>
              </a:rPr>
              <a:t>The function prints the array, adds 5 to each element and prints the array again. </a:t>
            </a:r>
          </a:p>
          <a:p>
            <a:pPr eaLnBrk="1" hangingPunct="1"/>
            <a:r>
              <a:rPr lang="en-US" altLang="en-US" sz="2500" dirty="0">
                <a:solidFill>
                  <a:srgbClr val="000000"/>
                </a:solidFill>
              </a:rPr>
              <a:t>The second time the function is called, the array elements are initialized to 1, 2 and 3 again because the array has automatic storage duration.</a:t>
            </a:r>
          </a:p>
        </p:txBody>
      </p:sp>
      <p:sp>
        <p:nvSpPr>
          <p:cNvPr id="860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73</a:t>
            </a:fld>
            <a:endParaRPr lang="en-US" altLang="en-US" dirty="0"/>
          </a:p>
        </p:txBody>
      </p:sp>
    </p:spTree>
    <p:extLst>
      <p:ext uri="{BB962C8B-B14F-4D97-AF65-F5344CB8AC3E}">
        <p14:creationId xmlns:p14="http://schemas.microsoft.com/office/powerpoint/2010/main" val="1571228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74</a:t>
            </a:fld>
            <a:endParaRPr lang="en-US"/>
          </a:p>
        </p:txBody>
      </p:sp>
    </p:spTree>
    <p:extLst>
      <p:ext uri="{BB962C8B-B14F-4D97-AF65-F5344CB8AC3E}">
        <p14:creationId xmlns:p14="http://schemas.microsoft.com/office/powerpoint/2010/main" val="2139356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75</a:t>
            </a:fld>
            <a:endParaRPr lang="en-US"/>
          </a:p>
        </p:txBody>
      </p:sp>
    </p:spTree>
    <p:extLst>
      <p:ext uri="{BB962C8B-B14F-4D97-AF65-F5344CB8AC3E}">
        <p14:creationId xmlns:p14="http://schemas.microsoft.com/office/powerpoint/2010/main" val="422382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8187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76</a:t>
            </a:fld>
            <a:endParaRPr lang="en-US"/>
          </a:p>
        </p:txBody>
      </p:sp>
    </p:spTree>
    <p:extLst>
      <p:ext uri="{BB962C8B-B14F-4D97-AF65-F5344CB8AC3E}">
        <p14:creationId xmlns:p14="http://schemas.microsoft.com/office/powerpoint/2010/main" val="2966983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88493"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77</a:t>
            </a:fld>
            <a:endParaRPr lang="en-US"/>
          </a:p>
        </p:txBody>
      </p:sp>
    </p:spTree>
    <p:extLst>
      <p:ext uri="{BB962C8B-B14F-4D97-AF65-F5344CB8AC3E}">
        <p14:creationId xmlns:p14="http://schemas.microsoft.com/office/powerpoint/2010/main" val="1988372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57773"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78</a:t>
            </a:fld>
            <a:endParaRPr lang="en-US"/>
          </a:p>
        </p:txBody>
      </p:sp>
    </p:spTree>
    <p:extLst>
      <p:ext uri="{BB962C8B-B14F-4D97-AF65-F5344CB8AC3E}">
        <p14:creationId xmlns:p14="http://schemas.microsoft.com/office/powerpoint/2010/main" val="1824622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a:t>
            </a:r>
          </a:p>
        </p:txBody>
      </p:sp>
      <p:sp>
        <p:nvSpPr>
          <p:cNvPr id="91139" name="Text Placeholder 2"/>
          <p:cNvSpPr>
            <a:spLocks noGrp="1"/>
          </p:cNvSpPr>
          <p:nvPr>
            <p:ph type="body" idx="1"/>
          </p:nvPr>
        </p:nvSpPr>
        <p:spPr/>
        <p:txBody>
          <a:bodyPr>
            <a:normAutofit/>
          </a:bodyPr>
          <a:lstStyle/>
          <a:p>
            <a:pPr eaLnBrk="1" hangingPunct="1"/>
            <a:r>
              <a:rPr lang="en-US" altLang="en-US" dirty="0" smtClean="0">
                <a:solidFill>
                  <a:srgbClr val="000000"/>
                </a:solidFill>
              </a:rPr>
              <a:t>To pass an array argument to a function, specify the array’s name without any brackets. </a:t>
            </a:r>
          </a:p>
          <a:p>
            <a:pPr eaLnBrk="1" hangingPunct="1"/>
            <a:r>
              <a:rPr lang="en-US" altLang="en-US" dirty="0" smtClean="0">
                <a:solidFill>
                  <a:srgbClr val="000000"/>
                </a:solidFill>
              </a:rPr>
              <a:t>For example, if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has been defined as</a:t>
            </a: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hourlyTemperatures</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HOURS_IN_A_DAY]</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the function call </a:t>
            </a:r>
          </a:p>
          <a:p>
            <a:pPr marL="630238" lvl="2" indent="0">
              <a:buNone/>
            </a:pPr>
            <a:r>
              <a:rPr lang="en-US" altLang="en-US" sz="1900" dirty="0" err="1" smtClean="0">
                <a:solidFill>
                  <a:srgbClr val="000000"/>
                </a:solidFill>
                <a:latin typeface="Consolas" panose="020B0609020204030204" pitchFamily="49" charset="0"/>
              </a:rPr>
              <a:t>modifyArray</a:t>
            </a: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hourlyTemperatures</a:t>
            </a:r>
            <a:r>
              <a:rPr lang="en-US" altLang="en-US" sz="1900"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HOURS_IN_A_DAY</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dirty="0" smtClean="0">
                <a:solidFill>
                  <a:srgbClr val="000000"/>
                </a:solidFill>
              </a:rPr>
              <a:t>	passes array </a:t>
            </a:r>
            <a:r>
              <a:rPr lang="en-US" altLang="en-US" sz="2400" dirty="0" err="1">
                <a:solidFill>
                  <a:srgbClr val="000000"/>
                </a:solidFill>
                <a:latin typeface="Consolas" panose="020B0609020204030204" pitchFamily="49" charset="0"/>
              </a:rPr>
              <a:t>hourlyTemperatures</a:t>
            </a:r>
            <a:r>
              <a:rPr lang="en-US" altLang="en-US" sz="2400" dirty="0">
                <a:solidFill>
                  <a:srgbClr val="000000"/>
                </a:solidFill>
              </a:rPr>
              <a:t> </a:t>
            </a:r>
            <a:r>
              <a:rPr lang="en-US" altLang="en-US" dirty="0" smtClean="0">
                <a:solidFill>
                  <a:srgbClr val="000000"/>
                </a:solidFill>
              </a:rPr>
              <a:t>and its size to function </a:t>
            </a:r>
            <a:r>
              <a:rPr lang="en-US" altLang="en-US" sz="2400" dirty="0" err="1">
                <a:solidFill>
                  <a:srgbClr val="000000"/>
                </a:solidFill>
                <a:latin typeface="Consolas" panose="020B0609020204030204" pitchFamily="49" charset="0"/>
              </a:rPr>
              <a:t>modifyArray</a:t>
            </a:r>
            <a:r>
              <a:rPr lang="en-US" altLang="en-US" dirty="0" smtClean="0">
                <a:solidFill>
                  <a:srgbClr val="000000"/>
                </a:solidFill>
              </a:rPr>
              <a:t>. </a:t>
            </a:r>
          </a:p>
        </p:txBody>
      </p:sp>
      <p:sp>
        <p:nvSpPr>
          <p:cNvPr id="921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79</a:t>
            </a:fld>
            <a:endParaRPr lang="en-US" altLang="en-US" dirty="0"/>
          </a:p>
        </p:txBody>
      </p:sp>
    </p:spTree>
    <p:extLst>
      <p:ext uri="{BB962C8B-B14F-4D97-AF65-F5344CB8AC3E}">
        <p14:creationId xmlns:p14="http://schemas.microsoft.com/office/powerpoint/2010/main" val="294733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638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first element in every array is the </a:t>
            </a:r>
            <a:r>
              <a:rPr lang="en-US" altLang="en-US" sz="2500" dirty="0">
                <a:solidFill>
                  <a:srgbClr val="0000FF"/>
                </a:solidFill>
              </a:rPr>
              <a:t>zeroth element</a:t>
            </a:r>
            <a:r>
              <a:rPr lang="en-US" altLang="en-US" sz="2500" dirty="0">
                <a:solidFill>
                  <a:srgbClr val="000000"/>
                </a:solidFill>
              </a:rPr>
              <a:t>. </a:t>
            </a:r>
          </a:p>
          <a:p>
            <a:pPr eaLnBrk="1" hangingPunct="1">
              <a:lnSpc>
                <a:spcPct val="90000"/>
              </a:lnSpc>
            </a:pPr>
            <a:r>
              <a:rPr lang="en-US" altLang="en-US" sz="2500" dirty="0">
                <a:solidFill>
                  <a:srgbClr val="000000"/>
                </a:solidFill>
              </a:rPr>
              <a:t>An </a:t>
            </a:r>
            <a:r>
              <a:rPr lang="en-US" altLang="en-US" sz="2500" dirty="0" smtClean="0">
                <a:solidFill>
                  <a:srgbClr val="000000"/>
                </a:solidFill>
              </a:rPr>
              <a:t>array name, </a:t>
            </a:r>
            <a:r>
              <a:rPr lang="en-US" altLang="en-US" sz="2500" dirty="0">
                <a:solidFill>
                  <a:srgbClr val="000000"/>
                </a:solidFill>
              </a:rPr>
              <a:t>like other </a:t>
            </a:r>
            <a:r>
              <a:rPr lang="en-US" altLang="en-US" sz="2500" dirty="0" smtClean="0">
                <a:solidFill>
                  <a:srgbClr val="000000"/>
                </a:solidFill>
              </a:rPr>
              <a:t>identifiers, </a:t>
            </a:r>
            <a:r>
              <a:rPr lang="en-US" altLang="en-US" sz="2500" dirty="0">
                <a:solidFill>
                  <a:srgbClr val="000000"/>
                </a:solidFill>
              </a:rPr>
              <a:t>can contain only letters, digits and underscores and cannot begin with a digit.</a:t>
            </a:r>
          </a:p>
          <a:p>
            <a:r>
              <a:rPr lang="en-US" altLang="en-US" sz="2500" dirty="0">
                <a:solidFill>
                  <a:srgbClr val="000000"/>
                </a:solidFill>
              </a:rPr>
              <a:t>The position number within square brackets is called </a:t>
            </a:r>
            <a:r>
              <a:rPr lang="en-US" altLang="en-US" sz="2500" dirty="0" smtClean="0">
                <a:solidFill>
                  <a:srgbClr val="000000"/>
                </a:solidFill>
              </a:rPr>
              <a:t>an </a:t>
            </a:r>
            <a:r>
              <a:rPr lang="en-US" altLang="en-US" sz="2500" dirty="0" smtClean="0">
                <a:solidFill>
                  <a:srgbClr val="0000FF"/>
                </a:solidFill>
              </a:rPr>
              <a:t>index</a:t>
            </a:r>
            <a:r>
              <a:rPr lang="en-US" altLang="en-US" sz="2500" dirty="0" smtClean="0">
                <a:solidFill>
                  <a:srgbClr val="000000"/>
                </a:solidFill>
              </a:rPr>
              <a:t> or </a:t>
            </a:r>
            <a:r>
              <a:rPr lang="en-US" altLang="en-US" sz="2500" dirty="0" smtClean="0">
                <a:solidFill>
                  <a:srgbClr val="0000FF"/>
                </a:solidFill>
              </a:rPr>
              <a:t>subscript</a:t>
            </a:r>
            <a:r>
              <a:rPr lang="en-US" altLang="en-US" sz="2500" dirty="0" smtClean="0">
                <a:solidFill>
                  <a:srgbClr val="000000"/>
                </a:solidFill>
              </a:rPr>
              <a:t>. </a:t>
            </a:r>
            <a:endParaRPr lang="en-US" altLang="en-US" sz="2500" dirty="0">
              <a:solidFill>
                <a:srgbClr val="000000"/>
              </a:solidFill>
            </a:endParaRPr>
          </a:p>
          <a:p>
            <a:pPr eaLnBrk="1" hangingPunct="1">
              <a:lnSpc>
                <a:spcPct val="90000"/>
              </a:lnSpc>
            </a:pPr>
            <a:r>
              <a:rPr lang="en-US" altLang="en-US" sz="2500" dirty="0" smtClean="0">
                <a:solidFill>
                  <a:srgbClr val="000000"/>
                </a:solidFill>
              </a:rPr>
              <a:t>An index </a:t>
            </a:r>
            <a:r>
              <a:rPr lang="en-US" altLang="en-US" sz="2500" dirty="0">
                <a:solidFill>
                  <a:srgbClr val="000000"/>
                </a:solidFill>
              </a:rPr>
              <a:t>must be an integer or an integer expression. </a:t>
            </a:r>
          </a:p>
        </p:txBody>
      </p:sp>
      <p:sp>
        <p:nvSpPr>
          <p:cNvPr id="1536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a:t>
            </a:fld>
            <a:endParaRPr lang="en-US" altLang="en-US" dirty="0"/>
          </a:p>
        </p:txBody>
      </p:sp>
    </p:spTree>
    <p:extLst>
      <p:ext uri="{BB962C8B-B14F-4D97-AF65-F5344CB8AC3E}">
        <p14:creationId xmlns:p14="http://schemas.microsoft.com/office/powerpoint/2010/main" val="905401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2163"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C automatically passes arrays to functions </a:t>
            </a:r>
            <a:r>
              <a:rPr lang="en-US" altLang="en-US" sz="2500" i="1" dirty="0">
                <a:solidFill>
                  <a:srgbClr val="000000"/>
                </a:solidFill>
              </a:rPr>
              <a:t>by reference </a:t>
            </a:r>
            <a:r>
              <a:rPr lang="en-US" altLang="en-US" sz="2500" dirty="0">
                <a:solidFill>
                  <a:srgbClr val="000000"/>
                </a:solidFill>
              </a:rPr>
              <a:t>(again, we’ll see in Chapter 7 that this is not a contradiction)—the called functions can modify the element values in the callers’ original arrays. </a:t>
            </a:r>
          </a:p>
          <a:p>
            <a:pPr eaLnBrk="1" hangingPunct="1">
              <a:lnSpc>
                <a:spcPct val="90000"/>
              </a:lnSpc>
            </a:pPr>
            <a:r>
              <a:rPr lang="en-US" altLang="en-US" sz="2500" dirty="0">
                <a:solidFill>
                  <a:srgbClr val="000000"/>
                </a:solidFill>
              </a:rPr>
              <a:t>The name of the array evaluates to the address of the first element of the array. </a:t>
            </a:r>
          </a:p>
          <a:p>
            <a:pPr eaLnBrk="1" hangingPunct="1">
              <a:lnSpc>
                <a:spcPct val="90000"/>
              </a:lnSpc>
            </a:pPr>
            <a:r>
              <a:rPr lang="en-US" altLang="en-US" sz="2500" dirty="0">
                <a:solidFill>
                  <a:srgbClr val="000000"/>
                </a:solidFill>
              </a:rPr>
              <a:t>Because the starting address of the array is passed, the called function knows precisely where the array is stored. </a:t>
            </a:r>
          </a:p>
        </p:txBody>
      </p:sp>
      <p:sp>
        <p:nvSpPr>
          <p:cNvPr id="931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80</a:t>
            </a:fld>
            <a:endParaRPr lang="en-US" altLang="en-US" dirty="0"/>
          </a:p>
        </p:txBody>
      </p:sp>
    </p:spTree>
    <p:extLst>
      <p:ext uri="{BB962C8B-B14F-4D97-AF65-F5344CB8AC3E}">
        <p14:creationId xmlns:p14="http://schemas.microsoft.com/office/powerpoint/2010/main" val="1515932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eaLnBrk="1" hangingPunct="1">
              <a:lnSpc>
                <a:spcPct val="90000"/>
              </a:lnSpc>
              <a:defRPr/>
            </a:pPr>
            <a:r>
              <a:rPr lang="en-US" dirty="0" smtClean="0">
                <a:solidFill>
                  <a:srgbClr val="000000"/>
                </a:solidFill>
              </a:rPr>
              <a:t>Therefore, when the called function modifies array elements in its function body, it’s modifying the actual elements of the array in their </a:t>
            </a:r>
            <a:r>
              <a:rPr lang="en-US" i="1" dirty="0" smtClean="0">
                <a:solidFill>
                  <a:srgbClr val="000000"/>
                </a:solidFill>
              </a:rPr>
              <a:t>original</a:t>
            </a:r>
            <a:r>
              <a:rPr lang="en-US" dirty="0" smtClean="0">
                <a:solidFill>
                  <a:srgbClr val="000000"/>
                </a:solidFill>
              </a:rPr>
              <a:t> memory locations. </a:t>
            </a:r>
          </a:p>
          <a:p>
            <a:pPr eaLnBrk="1" hangingPunct="1">
              <a:lnSpc>
                <a:spcPct val="90000"/>
              </a:lnSpc>
              <a:defRPr/>
            </a:pPr>
            <a:r>
              <a:rPr lang="en-US" dirty="0" smtClean="0">
                <a:solidFill>
                  <a:srgbClr val="000000"/>
                </a:solidFill>
              </a:rPr>
              <a:t>Figure 6.12 demonstrates that an array name is really the </a:t>
            </a:r>
            <a:r>
              <a:rPr lang="en-US" i="1" dirty="0" smtClean="0">
                <a:solidFill>
                  <a:srgbClr val="000000"/>
                </a:solidFill>
              </a:rPr>
              <a:t>address</a:t>
            </a:r>
            <a:r>
              <a:rPr lang="en-US" dirty="0" smtClean="0">
                <a:solidFill>
                  <a:srgbClr val="000000"/>
                </a:solidFill>
              </a:rPr>
              <a:t> of the first element of the array by printing </a:t>
            </a:r>
            <a:r>
              <a:rPr lang="en-US" dirty="0" smtClean="0">
                <a:solidFill>
                  <a:srgbClr val="000000"/>
                </a:solidFill>
                <a:latin typeface="Consolas" panose="020B0609020204030204" pitchFamily="49" charset="0"/>
              </a:rPr>
              <a:t>array</a:t>
            </a:r>
            <a:r>
              <a:rPr lang="en-US" dirty="0" smtClean="0">
                <a:solidFill>
                  <a:srgbClr val="000000"/>
                </a:solidFill>
              </a:rPr>
              <a:t>, </a:t>
            </a:r>
            <a:r>
              <a:rPr lang="en-US" dirty="0" smtClean="0">
                <a:solidFill>
                  <a:srgbClr val="000000"/>
                </a:solidFill>
                <a:latin typeface="Consolas" panose="020B0609020204030204" pitchFamily="49" charset="0"/>
              </a:rPr>
              <a:t>&amp;array[0]</a:t>
            </a:r>
            <a:r>
              <a:rPr lang="en-US" dirty="0" smtClean="0">
                <a:solidFill>
                  <a:srgbClr val="000000"/>
                </a:solidFill>
              </a:rPr>
              <a:t> and </a:t>
            </a:r>
            <a:r>
              <a:rPr lang="en-US" dirty="0" smtClean="0">
                <a:solidFill>
                  <a:srgbClr val="000000"/>
                </a:solidFill>
                <a:latin typeface="Consolas" panose="020B0609020204030204" pitchFamily="49" charset="0"/>
              </a:rPr>
              <a:t>&amp;array</a:t>
            </a:r>
            <a:r>
              <a:rPr lang="en-US" dirty="0" smtClean="0">
                <a:solidFill>
                  <a:srgbClr val="000000"/>
                </a:solidFill>
              </a:rPr>
              <a:t> using 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—a special conversion </a:t>
            </a:r>
            <a:r>
              <a:rPr lang="en-US" dirty="0" err="1" smtClean="0">
                <a:solidFill>
                  <a:srgbClr val="000000"/>
                </a:solidFill>
              </a:rPr>
              <a:t>specifier</a:t>
            </a:r>
            <a:r>
              <a:rPr lang="en-US" dirty="0" smtClean="0">
                <a:solidFill>
                  <a:srgbClr val="000000"/>
                </a:solidFill>
              </a:rPr>
              <a:t> for printing addresses. </a:t>
            </a:r>
          </a:p>
          <a:p>
            <a:pPr eaLnBrk="1" hangingPunct="1">
              <a:lnSpc>
                <a:spcPct val="90000"/>
              </a:lnSpc>
              <a:defRPr/>
            </a:pPr>
            <a:r>
              <a:rPr lang="en-US" dirty="0" smtClean="0">
                <a:solidFill>
                  <a:srgbClr val="000000"/>
                </a:solidFill>
              </a:rPr>
              <a:t>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 normally outputs addresses as hexadecimal numbers, but this is compiler dependent.  </a:t>
            </a:r>
          </a:p>
        </p:txBody>
      </p:sp>
      <p:sp>
        <p:nvSpPr>
          <p:cNvPr id="942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81</a:t>
            </a:fld>
            <a:endParaRPr lang="en-US" altLang="en-US" dirty="0"/>
          </a:p>
        </p:txBody>
      </p:sp>
    </p:spTree>
    <p:extLst>
      <p:ext uri="{BB962C8B-B14F-4D97-AF65-F5344CB8AC3E}">
        <p14:creationId xmlns:p14="http://schemas.microsoft.com/office/powerpoint/2010/main" val="3849359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4211" name="Text Placeholder 2"/>
          <p:cNvSpPr>
            <a:spLocks noGrp="1"/>
          </p:cNvSpPr>
          <p:nvPr>
            <p:ph type="body" idx="1"/>
          </p:nvPr>
        </p:nvSpPr>
        <p:spPr/>
        <p:txBody>
          <a:bodyPr>
            <a:normAutofit/>
          </a:bodyPr>
          <a:lstStyle/>
          <a:p>
            <a:pPr eaLnBrk="1" hangingPunct="1"/>
            <a:r>
              <a:rPr lang="en-US" altLang="en-US" dirty="0" smtClean="0">
                <a:solidFill>
                  <a:srgbClr val="000000"/>
                </a:solidFill>
              </a:rPr>
              <a:t>Hexadecimal (base 16) numbers consist of the digits 0 through 9 and the letters A through F (these letters are the hexadecimal equivalents of the numbers 10–15). </a:t>
            </a:r>
          </a:p>
          <a:p>
            <a:pPr eaLnBrk="1" hangingPunct="1"/>
            <a:r>
              <a:rPr lang="en-US" altLang="en-US" dirty="0" smtClean="0">
                <a:solidFill>
                  <a:srgbClr val="000000"/>
                </a:solidFill>
              </a:rPr>
              <a:t>Appendix C, Number Systems, provides an in-depth discussion of the relationships among binary (base 2), octal (base 8), decimal (base 10; standard integers) and hexadecimal integers. </a:t>
            </a:r>
          </a:p>
          <a:p>
            <a:pPr eaLnBrk="1" hangingPunct="1"/>
            <a:r>
              <a:rPr lang="en-US" altLang="en-US" dirty="0" smtClean="0">
                <a:solidFill>
                  <a:srgbClr val="000000"/>
                </a:solidFill>
              </a:rPr>
              <a:t>The output shows that </a:t>
            </a:r>
            <a:r>
              <a:rPr lang="en-US" altLang="en-US" sz="2400" dirty="0">
                <a:solidFill>
                  <a:srgbClr val="000000"/>
                </a:solidFill>
                <a:latin typeface="Consolas" panose="020B0609020204030204" pitchFamily="49" charset="0"/>
              </a:rPr>
              <a:t>array</a:t>
            </a:r>
            <a:r>
              <a:rPr lang="en-US" altLang="en-US" dirty="0" smtClean="0">
                <a:solidFill>
                  <a:srgbClr val="000000"/>
                </a:solidFill>
              </a:rPr>
              <a:t>, </a:t>
            </a:r>
            <a:r>
              <a:rPr lang="en-US" altLang="en-US" sz="2400" dirty="0">
                <a:solidFill>
                  <a:srgbClr val="000000"/>
                </a:solidFill>
                <a:latin typeface="Consolas" panose="020B0609020204030204" pitchFamily="49" charset="0"/>
              </a:rPr>
              <a:t>&amp;array</a:t>
            </a:r>
            <a:r>
              <a:rPr lang="en-US" altLang="en-US" dirty="0" smtClean="0">
                <a:solidFill>
                  <a:srgbClr val="000000"/>
                </a:solidFill>
              </a:rPr>
              <a:t> and </a:t>
            </a:r>
            <a:r>
              <a:rPr lang="en-US" altLang="en-US" sz="2400" dirty="0">
                <a:solidFill>
                  <a:srgbClr val="000000"/>
                </a:solidFill>
                <a:latin typeface="Consolas" panose="020B0609020204030204" pitchFamily="49" charset="0"/>
              </a:rPr>
              <a:t>&amp;array[0]</a:t>
            </a:r>
            <a:r>
              <a:rPr lang="en-US" altLang="en-US" dirty="0" smtClean="0">
                <a:solidFill>
                  <a:srgbClr val="000000"/>
                </a:solidFill>
              </a:rPr>
              <a:t> have the same value, namely </a:t>
            </a:r>
            <a:r>
              <a:rPr lang="en-US" altLang="en-US" sz="2400" dirty="0">
                <a:solidFill>
                  <a:srgbClr val="000000"/>
                </a:solidFill>
                <a:latin typeface="Consolas" panose="020B0609020204030204" pitchFamily="49" charset="0"/>
              </a:rPr>
              <a:t>0012FF78</a:t>
            </a:r>
            <a:r>
              <a:rPr lang="en-US" altLang="en-US" dirty="0" smtClean="0">
                <a:solidFill>
                  <a:srgbClr val="000000"/>
                </a:solidFill>
              </a:rPr>
              <a:t>. </a:t>
            </a:r>
          </a:p>
        </p:txBody>
      </p:sp>
      <p:sp>
        <p:nvSpPr>
          <p:cNvPr id="9523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82</a:t>
            </a:fld>
            <a:endParaRPr lang="en-US" altLang="en-US" dirty="0"/>
          </a:p>
        </p:txBody>
      </p:sp>
    </p:spTree>
    <p:extLst>
      <p:ext uri="{BB962C8B-B14F-4D97-AF65-F5344CB8AC3E}">
        <p14:creationId xmlns:p14="http://schemas.microsoft.com/office/powerpoint/2010/main" val="1774524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51159"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83</a:t>
            </a:fld>
            <a:endParaRPr lang="en-US"/>
          </a:p>
        </p:txBody>
      </p:sp>
    </p:spTree>
    <p:extLst>
      <p:ext uri="{BB962C8B-B14F-4D97-AF65-F5344CB8AC3E}">
        <p14:creationId xmlns:p14="http://schemas.microsoft.com/office/powerpoint/2010/main" val="1740567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24701"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84</a:t>
            </a:fld>
            <a:endParaRPr lang="en-US"/>
          </a:p>
        </p:txBody>
      </p:sp>
    </p:spTree>
    <p:extLst>
      <p:ext uri="{BB962C8B-B14F-4D97-AF65-F5344CB8AC3E}">
        <p14:creationId xmlns:p14="http://schemas.microsoft.com/office/powerpoint/2010/main" val="27869800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85</a:t>
            </a:fld>
            <a:endParaRPr lang="en-US"/>
          </a:p>
        </p:txBody>
      </p:sp>
    </p:spTree>
    <p:extLst>
      <p:ext uri="{BB962C8B-B14F-4D97-AF65-F5344CB8AC3E}">
        <p14:creationId xmlns:p14="http://schemas.microsoft.com/office/powerpoint/2010/main" val="3789022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83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Although entire arrays are passed by reference, individual array elements are passed by value exactly as simple variables are. </a:t>
            </a:r>
          </a:p>
          <a:p>
            <a:pPr eaLnBrk="1" hangingPunct="1">
              <a:lnSpc>
                <a:spcPct val="90000"/>
              </a:lnSpc>
            </a:pPr>
            <a:r>
              <a:rPr lang="en-US" altLang="en-US" dirty="0" smtClean="0">
                <a:solidFill>
                  <a:srgbClr val="000000"/>
                </a:solidFill>
              </a:rPr>
              <a:t>Such simple single pieces of data (such as individual </a:t>
            </a:r>
            <a:r>
              <a:rPr lang="en-US" altLang="en-US" dirty="0" err="1" smtClean="0">
                <a:solidFill>
                  <a:srgbClr val="000000"/>
                </a:solidFill>
                <a:latin typeface="Consolas" panose="020B0609020204030204" pitchFamily="49" charset="0"/>
              </a:rPr>
              <a:t>int</a:t>
            </a:r>
            <a:r>
              <a:rPr lang="en-US" altLang="en-US" dirty="0" err="1" smtClean="0">
                <a:solidFill>
                  <a:srgbClr val="000000"/>
                </a:solidFill>
              </a:rPr>
              <a:t>s</a:t>
            </a:r>
            <a:r>
              <a:rPr lang="en-US" altLang="en-US" dirty="0" smtClean="0">
                <a:solidFill>
                  <a:srgbClr val="000000"/>
                </a:solidFill>
              </a:rPr>
              <a:t>, </a:t>
            </a:r>
            <a:r>
              <a:rPr lang="en-US" altLang="en-US" dirty="0" smtClean="0">
                <a:solidFill>
                  <a:srgbClr val="000000"/>
                </a:solidFill>
                <a:latin typeface="Consolas" panose="020B0609020204030204" pitchFamily="49" charset="0"/>
              </a:rPr>
              <a:t>float</a:t>
            </a:r>
            <a:r>
              <a:rPr lang="en-US" altLang="en-US" dirty="0" smtClean="0">
                <a:solidFill>
                  <a:srgbClr val="000000"/>
                </a:solidFill>
              </a:rPr>
              <a:t>s and </a:t>
            </a:r>
            <a:r>
              <a:rPr lang="en-US" altLang="en-US" dirty="0" smtClean="0">
                <a:solidFill>
                  <a:srgbClr val="000000"/>
                </a:solidFill>
                <a:latin typeface="Consolas" panose="020B0609020204030204" pitchFamily="49" charset="0"/>
              </a:rPr>
              <a:t>char</a:t>
            </a:r>
            <a:r>
              <a:rPr lang="en-US" altLang="en-US" dirty="0" smtClean="0">
                <a:solidFill>
                  <a:srgbClr val="000000"/>
                </a:solidFill>
              </a:rPr>
              <a:t>s) are called </a:t>
            </a:r>
            <a:r>
              <a:rPr lang="en-US" altLang="en-US" dirty="0" smtClean="0">
                <a:solidFill>
                  <a:srgbClr val="0000FF"/>
                </a:solidFill>
              </a:rPr>
              <a:t>scalars</a:t>
            </a:r>
            <a:r>
              <a:rPr lang="en-US" altLang="en-US" dirty="0" smtClean="0">
                <a:solidFill>
                  <a:srgbClr val="000000"/>
                </a:solidFill>
              </a:rPr>
              <a:t>. </a:t>
            </a:r>
          </a:p>
          <a:p>
            <a:pPr eaLnBrk="1" hangingPunct="1">
              <a:lnSpc>
                <a:spcPct val="90000"/>
              </a:lnSpc>
            </a:pPr>
            <a:r>
              <a:rPr lang="en-US" altLang="en-US" dirty="0" smtClean="0">
                <a:solidFill>
                  <a:srgbClr val="000000"/>
                </a:solidFill>
              </a:rPr>
              <a:t>To pass an element of an array to a function, use the indexed name of the array element as an argument in the function call. </a:t>
            </a:r>
          </a:p>
          <a:p>
            <a:pPr eaLnBrk="1" hangingPunct="1">
              <a:lnSpc>
                <a:spcPct val="90000"/>
              </a:lnSpc>
            </a:pPr>
            <a:r>
              <a:rPr lang="en-US" altLang="en-US" dirty="0" smtClean="0">
                <a:solidFill>
                  <a:srgbClr val="000000"/>
                </a:solidFill>
              </a:rPr>
              <a:t>In Chapter 7, we show how to pass scalars (i.e., individual variables and array elements) to functions by reference. </a:t>
            </a:r>
          </a:p>
        </p:txBody>
      </p:sp>
      <p:sp>
        <p:nvSpPr>
          <p:cNvPr id="983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86</a:t>
            </a:fld>
            <a:endParaRPr lang="en-US" altLang="en-US" dirty="0"/>
          </a:p>
        </p:txBody>
      </p:sp>
    </p:spTree>
    <p:extLst>
      <p:ext uri="{BB962C8B-B14F-4D97-AF65-F5344CB8AC3E}">
        <p14:creationId xmlns:p14="http://schemas.microsoft.com/office/powerpoint/2010/main" val="291739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93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For a function to receive an array through a function call, the function’s parameter list must specify that an array will be received. </a:t>
            </a:r>
          </a:p>
          <a:p>
            <a:pPr eaLnBrk="1" hangingPunct="1">
              <a:lnSpc>
                <a:spcPct val="90000"/>
              </a:lnSpc>
            </a:pPr>
            <a:r>
              <a:rPr lang="en-US" altLang="en-US" sz="2500" dirty="0">
                <a:solidFill>
                  <a:srgbClr val="000000"/>
                </a:solidFill>
              </a:rPr>
              <a:t>For example, the function header for function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(that we called earlier in this section) might be written as</a:t>
            </a:r>
          </a:p>
          <a:p>
            <a:pPr lvl="2" eaLnBrk="1" hangingPunct="1">
              <a:lnSpc>
                <a:spcPct val="90000"/>
              </a:lnSpc>
            </a:pPr>
            <a:r>
              <a:rPr lang="en-US" altLang="en-US" sz="1900" b="1" dirty="0">
                <a:solidFill>
                  <a:srgbClr val="0000FF"/>
                </a:solidFill>
                <a:latin typeface="Consolas" panose="020B0609020204030204" pitchFamily="49" charset="0"/>
              </a:rPr>
              <a:t>void</a:t>
            </a:r>
            <a:r>
              <a:rPr lang="en-US" altLang="en-US" sz="1900" b="1" dirty="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modifyArray</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b[], </a:t>
            </a:r>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size)</a:t>
            </a:r>
            <a:endParaRPr lang="en-US" altLang="en-US" sz="1900" b="1" dirty="0">
              <a:solidFill>
                <a:srgbClr val="000000"/>
              </a:solidFill>
              <a:latin typeface="Consolas" panose="020B0609020204030204" pitchFamily="49" charset="0"/>
            </a:endParaRPr>
          </a:p>
          <a:p>
            <a:pPr eaLnBrk="1" hangingPunct="1">
              <a:lnSpc>
                <a:spcPct val="90000"/>
              </a:lnSpc>
              <a:buFont typeface="Wingdings 3" panose="05040102010807070707" pitchFamily="18" charset="2"/>
              <a:buNone/>
            </a:pPr>
            <a:r>
              <a:rPr lang="en-US" altLang="en-US" sz="2500" dirty="0">
                <a:solidFill>
                  <a:srgbClr val="000000"/>
                </a:solidFill>
              </a:rPr>
              <a:t>	indicating that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expects to receive an array of integers in parameter </a:t>
            </a:r>
            <a:r>
              <a:rPr lang="en-US" altLang="en-US" sz="2500" dirty="0">
                <a:solidFill>
                  <a:srgbClr val="000000"/>
                </a:solidFill>
                <a:latin typeface="Consolas" panose="020B0609020204030204" pitchFamily="49" charset="0"/>
              </a:rPr>
              <a:t>b</a:t>
            </a:r>
            <a:r>
              <a:rPr lang="en-US" altLang="en-US" sz="2500" dirty="0">
                <a:solidFill>
                  <a:srgbClr val="000000"/>
                </a:solidFill>
              </a:rPr>
              <a:t> and the number of array elements in parameter </a:t>
            </a:r>
            <a:r>
              <a:rPr lang="en-US" altLang="en-US" sz="2500" dirty="0">
                <a:solidFill>
                  <a:srgbClr val="000000"/>
                </a:solidFill>
                <a:latin typeface="Consolas" panose="020B0609020204030204" pitchFamily="49" charset="0"/>
              </a:rPr>
              <a:t>size</a:t>
            </a:r>
            <a:r>
              <a:rPr lang="en-US" altLang="en-US" sz="2500" dirty="0">
                <a:solidFill>
                  <a:srgbClr val="000000"/>
                </a:solidFill>
              </a:rPr>
              <a:t>. </a:t>
            </a:r>
          </a:p>
          <a:p>
            <a:pPr eaLnBrk="1" hangingPunct="1">
              <a:lnSpc>
                <a:spcPct val="90000"/>
              </a:lnSpc>
            </a:pPr>
            <a:r>
              <a:rPr lang="en-US" altLang="en-US" sz="2500" dirty="0">
                <a:solidFill>
                  <a:srgbClr val="000000"/>
                </a:solidFill>
              </a:rPr>
              <a:t>The size of the array is not required between the array brackets. </a:t>
            </a:r>
          </a:p>
        </p:txBody>
      </p:sp>
      <p:sp>
        <p:nvSpPr>
          <p:cNvPr id="1003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87</a:t>
            </a:fld>
            <a:endParaRPr lang="en-US" altLang="en-US" dirty="0"/>
          </a:p>
        </p:txBody>
      </p:sp>
    </p:spTree>
    <p:extLst>
      <p:ext uri="{BB962C8B-B14F-4D97-AF65-F5344CB8AC3E}">
        <p14:creationId xmlns:p14="http://schemas.microsoft.com/office/powerpoint/2010/main" val="3280404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035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If it’s included, the compiler checks that it’s greater than zero, then ignores it. </a:t>
            </a:r>
          </a:p>
          <a:p>
            <a:pPr eaLnBrk="1" hangingPunct="1">
              <a:lnSpc>
                <a:spcPct val="90000"/>
              </a:lnSpc>
            </a:pPr>
            <a:r>
              <a:rPr lang="en-US" altLang="en-US" dirty="0" smtClean="0">
                <a:solidFill>
                  <a:srgbClr val="000000"/>
                </a:solidFill>
              </a:rPr>
              <a:t>Specifying a negative size is a compilation error. </a:t>
            </a:r>
          </a:p>
          <a:p>
            <a:pPr eaLnBrk="1" hangingPunct="1">
              <a:lnSpc>
                <a:spcPct val="90000"/>
              </a:lnSpc>
            </a:pPr>
            <a:r>
              <a:rPr lang="en-US" altLang="en-US" dirty="0" smtClean="0">
                <a:solidFill>
                  <a:srgbClr val="000000"/>
                </a:solidFill>
              </a:rPr>
              <a:t>Because arrays are automatically passed by reference, when the called function uses the array name </a:t>
            </a:r>
            <a:r>
              <a:rPr lang="en-US" altLang="en-US" dirty="0" smtClean="0">
                <a:solidFill>
                  <a:srgbClr val="000000"/>
                </a:solidFill>
                <a:latin typeface="Consolas" panose="020B0609020204030204" pitchFamily="49" charset="0"/>
              </a:rPr>
              <a:t>b</a:t>
            </a:r>
            <a:r>
              <a:rPr lang="en-US" altLang="en-US" dirty="0" smtClean="0">
                <a:solidFill>
                  <a:srgbClr val="000000"/>
                </a:solidFill>
              </a:rPr>
              <a:t>, it will be referring to the array in the caller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in the preceding call). </a:t>
            </a:r>
          </a:p>
        </p:txBody>
      </p:sp>
      <p:sp>
        <p:nvSpPr>
          <p:cNvPr id="1013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88</a:t>
            </a:fld>
            <a:endParaRPr lang="en-US" altLang="en-US" dirty="0"/>
          </a:p>
        </p:txBody>
      </p:sp>
    </p:spTree>
    <p:extLst>
      <p:ext uri="{BB962C8B-B14F-4D97-AF65-F5344CB8AC3E}">
        <p14:creationId xmlns:p14="http://schemas.microsoft.com/office/powerpoint/2010/main" val="2393866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Difference Between Passing an Entire Array and Passing an Array Element</a:t>
            </a:r>
          </a:p>
          <a:p>
            <a:pPr eaLnBrk="1" hangingPunct="1">
              <a:lnSpc>
                <a:spcPct val="90000"/>
              </a:lnSpc>
              <a:defRPr/>
            </a:pPr>
            <a:r>
              <a:rPr lang="en-US" dirty="0" smtClean="0">
                <a:solidFill>
                  <a:srgbClr val="000000"/>
                </a:solidFill>
              </a:rPr>
              <a:t>Figure 6.13 demonstrates the difference between passing an entire array and passing an array element. </a:t>
            </a:r>
          </a:p>
          <a:p>
            <a:pPr eaLnBrk="1" hangingPunct="1">
              <a:lnSpc>
                <a:spcPct val="90000"/>
              </a:lnSpc>
              <a:defRPr/>
            </a:pPr>
            <a:r>
              <a:rPr lang="en-US" dirty="0" smtClean="0">
                <a:solidFill>
                  <a:srgbClr val="000000"/>
                </a:solidFill>
              </a:rPr>
              <a:t>The program first prints the five elements of integer array a. </a:t>
            </a:r>
          </a:p>
          <a:p>
            <a:pPr eaLnBrk="1" hangingPunct="1">
              <a:lnSpc>
                <a:spcPct val="90000"/>
              </a:lnSpc>
              <a:defRPr/>
            </a:pPr>
            <a:r>
              <a:rPr lang="en-US" dirty="0">
                <a:solidFill>
                  <a:srgbClr val="000000"/>
                </a:solidFill>
              </a:rPr>
              <a:t>Next, </a:t>
            </a:r>
            <a:r>
              <a:rPr lang="en-US" dirty="0">
                <a:solidFill>
                  <a:srgbClr val="000000"/>
                </a:solidFill>
                <a:latin typeface="Consolas" panose="020B0609020204030204" pitchFamily="49" charset="0"/>
              </a:rPr>
              <a:t>a</a:t>
            </a:r>
            <a:r>
              <a:rPr lang="en-US" dirty="0">
                <a:solidFill>
                  <a:srgbClr val="000000"/>
                </a:solidFill>
              </a:rPr>
              <a:t> and its size are passed to function </a:t>
            </a:r>
            <a:r>
              <a:rPr lang="en-US" dirty="0" err="1" smtClean="0">
                <a:solidFill>
                  <a:srgbClr val="000000"/>
                </a:solidFill>
                <a:latin typeface="Consolas" panose="020B0609020204030204" pitchFamily="49" charset="0"/>
              </a:rPr>
              <a:t>modifyArray</a:t>
            </a:r>
            <a:r>
              <a:rPr lang="en-US" dirty="0" smtClean="0">
                <a:solidFill>
                  <a:srgbClr val="000000"/>
                </a:solidFill>
              </a:rPr>
              <a:t>, </a:t>
            </a:r>
            <a:r>
              <a:rPr lang="en-US" dirty="0">
                <a:solidFill>
                  <a:srgbClr val="000000"/>
                </a:solidFill>
              </a:rPr>
              <a:t>where each of </a:t>
            </a:r>
            <a:r>
              <a:rPr lang="en-US" dirty="0">
                <a:solidFill>
                  <a:srgbClr val="000000"/>
                </a:solidFill>
                <a:latin typeface="Consolas" panose="020B0609020204030204" pitchFamily="49" charset="0"/>
              </a:rPr>
              <a:t>a</a:t>
            </a:r>
            <a:r>
              <a:rPr lang="en-US" dirty="0">
                <a:solidFill>
                  <a:srgbClr val="000000"/>
                </a:solidFill>
              </a:rPr>
              <a:t>’s elements is multiplied by </a:t>
            </a:r>
            <a:r>
              <a:rPr lang="en-US" dirty="0" smtClean="0">
                <a:solidFill>
                  <a:srgbClr val="000000"/>
                </a:solidFill>
              </a:rPr>
              <a:t>2. </a:t>
            </a:r>
            <a:endParaRPr lang="en-US" dirty="0">
              <a:solidFill>
                <a:srgbClr val="000000"/>
              </a:solidFill>
            </a:endParaRPr>
          </a:p>
          <a:p>
            <a:pPr eaLnBrk="1" hangingPunct="1">
              <a:lnSpc>
                <a:spcPct val="90000"/>
              </a:lnSpc>
              <a:defRPr/>
            </a:pPr>
            <a:r>
              <a:rPr lang="en-US" dirty="0">
                <a:solidFill>
                  <a:srgbClr val="000000"/>
                </a:solidFill>
              </a:rPr>
              <a:t>Then </a:t>
            </a:r>
            <a:r>
              <a:rPr lang="en-US" dirty="0">
                <a:solidFill>
                  <a:srgbClr val="000000"/>
                </a:solidFill>
                <a:latin typeface="Consolas" panose="020B0609020204030204" pitchFamily="49" charset="0"/>
              </a:rPr>
              <a:t>a</a:t>
            </a:r>
            <a:r>
              <a:rPr lang="en-US" dirty="0">
                <a:solidFill>
                  <a:srgbClr val="000000"/>
                </a:solidFill>
              </a:rPr>
              <a:t> is reprinted in </a:t>
            </a:r>
            <a:r>
              <a:rPr lang="en-US" dirty="0" smtClean="0">
                <a:solidFill>
                  <a:srgbClr val="000000"/>
                </a:solidFill>
                <a:latin typeface="Consolas" panose="020B0609020204030204" pitchFamily="49" charset="0"/>
              </a:rPr>
              <a:t>main</a:t>
            </a:r>
            <a:r>
              <a:rPr lang="en-US" dirty="0" smtClean="0">
                <a:solidFill>
                  <a:srgbClr val="000000"/>
                </a:solidFill>
              </a:rPr>
              <a:t>. </a:t>
            </a:r>
            <a:endParaRPr lang="en-US" dirty="0">
              <a:solidFill>
                <a:srgbClr val="000000"/>
              </a:solidFill>
            </a:endParaRPr>
          </a:p>
          <a:p>
            <a:pPr marL="109537" indent="0">
              <a:buNone/>
              <a:defRPr/>
            </a:pPr>
            <a:endParaRPr lang="en-US" dirty="0" smtClean="0">
              <a:solidFill>
                <a:srgbClr val="000000"/>
              </a:solidFill>
            </a:endParaRPr>
          </a:p>
          <a:p>
            <a:pPr eaLnBrk="1" hangingPunct="1">
              <a:lnSpc>
                <a:spcPct val="90000"/>
              </a:lnSpc>
              <a:defRPr/>
            </a:pPr>
            <a:endParaRPr lang="en-US" dirty="0" smtClean="0">
              <a:solidFill>
                <a:srgbClr val="000000"/>
              </a:solidFill>
            </a:endParaRPr>
          </a:p>
        </p:txBody>
      </p:sp>
      <p:sp>
        <p:nvSpPr>
          <p:cNvPr id="10138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89</a:t>
            </a:fld>
            <a:endParaRPr lang="en-US" altLang="en-US" dirty="0"/>
          </a:p>
        </p:txBody>
      </p:sp>
    </p:spTree>
    <p:extLst>
      <p:ext uri="{BB962C8B-B14F-4D97-AF65-F5344CB8AC3E}">
        <p14:creationId xmlns:p14="http://schemas.microsoft.com/office/powerpoint/2010/main" val="47433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7411" name="Text Placeholder 2"/>
          <p:cNvSpPr>
            <a:spLocks noGrp="1"/>
          </p:cNvSpPr>
          <p:nvPr>
            <p:ph type="body" idx="1"/>
          </p:nvPr>
        </p:nvSpPr>
        <p:spPr/>
        <p:txBody>
          <a:bodyPr/>
          <a:lstStyle/>
          <a:p>
            <a:pPr eaLnBrk="1" hangingPunct="1"/>
            <a:r>
              <a:rPr lang="en-US" altLang="en-US" dirty="0" smtClean="0">
                <a:solidFill>
                  <a:srgbClr val="000000"/>
                </a:solidFill>
              </a:rPr>
              <a:t>For example, if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5</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6</a:t>
            </a:r>
            <a:r>
              <a:rPr lang="en-US" altLang="en-US" dirty="0" smtClean="0">
                <a:solidFill>
                  <a:srgbClr val="000000"/>
                </a:solidFill>
              </a:rPr>
              <a:t>, then the statement</a:t>
            </a:r>
          </a:p>
          <a:p>
            <a:pPr lvl="2" eaLnBrk="1" hangingPunct="1"/>
            <a:r>
              <a:rPr lang="en-US" altLang="en-US" dirty="0" smtClean="0">
                <a:solidFill>
                  <a:srgbClr val="000000"/>
                </a:solidFill>
                <a:latin typeface="Consolas" panose="020B0609020204030204" pitchFamily="49" charset="0"/>
              </a:rPr>
              <a:t>c[a + b] +=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adds 2 to array element </a:t>
            </a:r>
            <a:r>
              <a:rPr lang="en-US" altLang="en-US" dirty="0" smtClean="0">
                <a:solidFill>
                  <a:srgbClr val="000000"/>
                </a:solidFill>
                <a:latin typeface="Consolas" panose="020B0609020204030204" pitchFamily="49" charset="0"/>
              </a:rPr>
              <a:t>c[11]</a:t>
            </a:r>
            <a:r>
              <a:rPr lang="en-US" altLang="en-US" dirty="0" smtClean="0">
                <a:solidFill>
                  <a:srgbClr val="000000"/>
                </a:solidFill>
              </a:rPr>
              <a:t>. </a:t>
            </a:r>
          </a:p>
          <a:p>
            <a:pPr eaLnBrk="1" hangingPunct="1"/>
            <a:r>
              <a:rPr lang="en-US" altLang="en-US" dirty="0" smtClean="0">
                <a:solidFill>
                  <a:srgbClr val="000000"/>
                </a:solidFill>
              </a:rPr>
              <a:t>An indexed array name is an </a:t>
            </a:r>
            <a:r>
              <a:rPr lang="en-US" altLang="en-US" i="1" dirty="0" err="1" smtClean="0">
                <a:solidFill>
                  <a:srgbClr val="000000"/>
                </a:solidFill>
              </a:rPr>
              <a:t>lvalue</a:t>
            </a:r>
            <a:r>
              <a:rPr lang="en-US" altLang="en-US" dirty="0" smtClean="0">
                <a:solidFill>
                  <a:srgbClr val="000000"/>
                </a:solidFill>
              </a:rPr>
              <a:t>—it can be used on the left side of an assignment.</a:t>
            </a:r>
          </a:p>
        </p:txBody>
      </p:sp>
      <p:sp>
        <p:nvSpPr>
          <p:cNvPr id="1638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a:t>
            </a:fld>
            <a:endParaRPr lang="en-US" altLang="en-US" dirty="0"/>
          </a:p>
        </p:txBody>
      </p:sp>
    </p:spTree>
    <p:extLst>
      <p:ext uri="{BB962C8B-B14F-4D97-AF65-F5344CB8AC3E}">
        <p14:creationId xmlns:p14="http://schemas.microsoft.com/office/powerpoint/2010/main" val="4237461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24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As the output shows, the elements of </a:t>
            </a:r>
            <a:r>
              <a:rPr lang="en-US" altLang="en-US" sz="2500" dirty="0">
                <a:solidFill>
                  <a:srgbClr val="000000"/>
                </a:solidFill>
                <a:latin typeface="Consolas" panose="020B0609020204030204" pitchFamily="49" charset="0"/>
              </a:rPr>
              <a:t>a</a:t>
            </a:r>
            <a:r>
              <a:rPr lang="en-US" altLang="en-US" sz="2500" dirty="0">
                <a:solidFill>
                  <a:srgbClr val="000000"/>
                </a:solidFill>
              </a:rPr>
              <a:t> are indeed modified by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a:t>
            </a:r>
          </a:p>
          <a:p>
            <a:pPr eaLnBrk="1" hangingPunct="1">
              <a:lnSpc>
                <a:spcPct val="80000"/>
              </a:lnSpc>
            </a:pPr>
            <a:r>
              <a:rPr lang="en-US" altLang="en-US" sz="2500" dirty="0">
                <a:solidFill>
                  <a:srgbClr val="000000"/>
                </a:solidFill>
              </a:rPr>
              <a:t>Now the program prints the value of </a:t>
            </a:r>
            <a:r>
              <a:rPr lang="en-US" altLang="en-US" sz="2500" dirty="0">
                <a:solidFill>
                  <a:srgbClr val="000000"/>
                </a:solidFill>
                <a:latin typeface="Consolas" panose="020B0609020204030204" pitchFamily="49" charset="0"/>
              </a:rPr>
              <a:t>a[3]</a:t>
            </a:r>
            <a:r>
              <a:rPr lang="en-US" altLang="en-US" sz="2500" dirty="0">
                <a:solidFill>
                  <a:srgbClr val="000000"/>
                </a:solidFill>
              </a:rPr>
              <a:t> </a:t>
            </a:r>
            <a:r>
              <a:rPr lang="en-US" altLang="en-US" sz="2500" dirty="0" smtClean="0">
                <a:solidFill>
                  <a:srgbClr val="000000"/>
                </a:solidFill>
              </a:rPr>
              <a:t>and </a:t>
            </a:r>
            <a:r>
              <a:rPr lang="en-US" altLang="en-US" sz="2500" dirty="0">
                <a:solidFill>
                  <a:srgbClr val="000000"/>
                </a:solidFill>
              </a:rPr>
              <a:t>passes it to function </a:t>
            </a:r>
            <a:r>
              <a:rPr lang="en-US" altLang="en-US" sz="2500" dirty="0" err="1" smtClean="0">
                <a:solidFill>
                  <a:srgbClr val="000000"/>
                </a:solidFill>
                <a:latin typeface="Consolas" panose="020B0609020204030204" pitchFamily="49" charset="0"/>
              </a:rPr>
              <a:t>modifyElement</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modifyElement</a:t>
            </a:r>
            <a:r>
              <a:rPr lang="en-US" altLang="en-US" sz="2500" dirty="0">
                <a:solidFill>
                  <a:srgbClr val="000000"/>
                </a:solidFill>
              </a:rPr>
              <a:t> multiplies its argument by 2 </a:t>
            </a:r>
            <a:r>
              <a:rPr lang="en-US" altLang="en-US" sz="2500" dirty="0" smtClean="0">
                <a:solidFill>
                  <a:srgbClr val="000000"/>
                </a:solidFill>
              </a:rPr>
              <a:t>and </a:t>
            </a:r>
            <a:r>
              <a:rPr lang="en-US" altLang="en-US" sz="2500" dirty="0">
                <a:solidFill>
                  <a:srgbClr val="000000"/>
                </a:solidFill>
              </a:rPr>
              <a:t>prints the new value. </a:t>
            </a:r>
          </a:p>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a[3]</a:t>
            </a:r>
            <a:r>
              <a:rPr lang="en-US" altLang="en-US" sz="2500" dirty="0">
                <a:solidFill>
                  <a:srgbClr val="000000"/>
                </a:solidFill>
              </a:rPr>
              <a:t> is reprinted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rPr>
              <a:t>, </a:t>
            </a:r>
            <a:r>
              <a:rPr lang="en-US" altLang="en-US" sz="2500" dirty="0">
                <a:solidFill>
                  <a:srgbClr val="000000"/>
                </a:solidFill>
              </a:rPr>
              <a:t>it has not been modified, because individual array elements are passed by value. </a:t>
            </a:r>
          </a:p>
        </p:txBody>
      </p:sp>
      <p:sp>
        <p:nvSpPr>
          <p:cNvPr id="10240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90</a:t>
            </a:fld>
            <a:endParaRPr lang="en-US" altLang="en-US" dirty="0"/>
          </a:p>
        </p:txBody>
      </p:sp>
    </p:spTree>
    <p:extLst>
      <p:ext uri="{BB962C8B-B14F-4D97-AF65-F5344CB8AC3E}">
        <p14:creationId xmlns:p14="http://schemas.microsoft.com/office/powerpoint/2010/main" val="3303083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342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There may be situations in your programs in which a function should </a:t>
            </a:r>
            <a:r>
              <a:rPr lang="en-US" altLang="en-US" sz="2500" i="1" dirty="0">
                <a:solidFill>
                  <a:srgbClr val="000000"/>
                </a:solidFill>
              </a:rPr>
              <a:t>not</a:t>
            </a:r>
            <a:r>
              <a:rPr lang="en-US" altLang="en-US" sz="2500" dirty="0">
                <a:solidFill>
                  <a:srgbClr val="000000"/>
                </a:solidFill>
              </a:rPr>
              <a:t> be allowed to modify array elements. </a:t>
            </a:r>
          </a:p>
          <a:p>
            <a:pPr eaLnBrk="1" hangingPunct="1">
              <a:lnSpc>
                <a:spcPct val="90000"/>
              </a:lnSpc>
            </a:pPr>
            <a:r>
              <a:rPr lang="en-US" altLang="en-US" sz="2500" dirty="0">
                <a:solidFill>
                  <a:srgbClr val="000000"/>
                </a:solidFill>
              </a:rPr>
              <a:t>C provides the type qualifier </a:t>
            </a:r>
            <a:r>
              <a:rPr lang="en-US" altLang="en-US" sz="2500" dirty="0" err="1">
                <a:solidFill>
                  <a:srgbClr val="0000FF"/>
                </a:solidFill>
                <a:latin typeface="LucidaSansTypewriter" pitchFamily="49" charset="0"/>
              </a:rPr>
              <a:t>const</a:t>
            </a:r>
            <a:r>
              <a:rPr lang="en-US" altLang="en-US" sz="2500" dirty="0">
                <a:solidFill>
                  <a:srgbClr val="000000"/>
                </a:solidFill>
              </a:rPr>
              <a:t> (for “constant”) that can be used to prevent modification of array values in a function. </a:t>
            </a:r>
          </a:p>
          <a:p>
            <a:pPr eaLnBrk="1" hangingPunct="1">
              <a:lnSpc>
                <a:spcPct val="90000"/>
              </a:lnSpc>
            </a:pPr>
            <a:r>
              <a:rPr lang="en-US" altLang="en-US" sz="2500" dirty="0">
                <a:solidFill>
                  <a:srgbClr val="000000"/>
                </a:solidFill>
              </a:rPr>
              <a:t>When an array parameter is preceded by the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qualifier, the array elements become constant in the function body, and any attempt to modify an element of the array in the function body results in a compile-time error. </a:t>
            </a:r>
          </a:p>
          <a:p>
            <a:pPr eaLnBrk="1" hangingPunct="1">
              <a:lnSpc>
                <a:spcPct val="90000"/>
              </a:lnSpc>
            </a:pPr>
            <a:r>
              <a:rPr lang="en-US" altLang="en-US" sz="2500" dirty="0">
                <a:solidFill>
                  <a:srgbClr val="000000"/>
                </a:solidFill>
              </a:rPr>
              <a:t>This enables you to correct a program so it does not attempt to modify array elements. </a:t>
            </a:r>
          </a:p>
        </p:txBody>
      </p:sp>
      <p:sp>
        <p:nvSpPr>
          <p:cNvPr id="1075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91</a:t>
            </a:fld>
            <a:endParaRPr lang="en-US" altLang="en-US" dirty="0"/>
          </a:p>
        </p:txBody>
      </p:sp>
    </p:spTree>
    <p:extLst>
      <p:ext uri="{BB962C8B-B14F-4D97-AF65-F5344CB8AC3E}">
        <p14:creationId xmlns:p14="http://schemas.microsoft.com/office/powerpoint/2010/main" val="4044257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2974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92</a:t>
            </a:fld>
            <a:endParaRPr lang="en-US"/>
          </a:p>
        </p:txBody>
      </p:sp>
    </p:spTree>
    <p:extLst>
      <p:ext uri="{BB962C8B-B14F-4D97-AF65-F5344CB8AC3E}">
        <p14:creationId xmlns:p14="http://schemas.microsoft.com/office/powerpoint/2010/main" val="22060493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93</a:t>
            </a:fld>
            <a:endParaRPr lang="en-US"/>
          </a:p>
        </p:txBody>
      </p:sp>
    </p:spTree>
    <p:extLst>
      <p:ext uri="{BB962C8B-B14F-4D97-AF65-F5344CB8AC3E}">
        <p14:creationId xmlns:p14="http://schemas.microsoft.com/office/powerpoint/2010/main" val="2352660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94</a:t>
            </a:fld>
            <a:endParaRPr lang="en-US"/>
          </a:p>
        </p:txBody>
      </p:sp>
    </p:spTree>
    <p:extLst>
      <p:ext uri="{BB962C8B-B14F-4D97-AF65-F5344CB8AC3E}">
        <p14:creationId xmlns:p14="http://schemas.microsoft.com/office/powerpoint/2010/main" val="205557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42977"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95</a:t>
            </a:fld>
            <a:endParaRPr lang="en-US"/>
          </a:p>
        </p:txBody>
      </p:sp>
    </p:spTree>
    <p:extLst>
      <p:ext uri="{BB962C8B-B14F-4D97-AF65-F5344CB8AC3E}">
        <p14:creationId xmlns:p14="http://schemas.microsoft.com/office/powerpoint/2010/main" val="355613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1002"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96</a:t>
            </a:fld>
            <a:endParaRPr lang="en-US"/>
          </a:p>
        </p:txBody>
      </p:sp>
    </p:spTree>
    <p:extLst>
      <p:ext uri="{BB962C8B-B14F-4D97-AF65-F5344CB8AC3E}">
        <p14:creationId xmlns:p14="http://schemas.microsoft.com/office/powerpoint/2010/main" val="929228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8547" name="Text Placeholder 2"/>
          <p:cNvSpPr>
            <a:spLocks noGrp="1"/>
          </p:cNvSpPr>
          <p:nvPr>
            <p:ph type="body" idx="1"/>
          </p:nvPr>
        </p:nvSpPr>
        <p:spPr>
          <a:xfrm>
            <a:off x="1981200" y="1254125"/>
            <a:ext cx="8229600" cy="4979988"/>
          </a:xfrm>
        </p:spPr>
        <p:txBody>
          <a:bodyPr>
            <a:normAutofit/>
          </a:bodyPr>
          <a:lstStyle/>
          <a:p>
            <a:pPr marL="109537" indent="0">
              <a:buNone/>
              <a:defRPr/>
            </a:pPr>
            <a:r>
              <a:rPr lang="en-US" sz="2400" b="1" i="1" dirty="0">
                <a:solidFill>
                  <a:srgbClr val="000000"/>
                </a:solidFill>
              </a:rPr>
              <a:t>Using the </a:t>
            </a:r>
            <a:r>
              <a:rPr lang="en-US" sz="2000" b="1" i="1" dirty="0" err="1">
                <a:solidFill>
                  <a:srgbClr val="000000"/>
                </a:solidFill>
                <a:latin typeface="Consolas" panose="020B0609020204030204" pitchFamily="49" charset="0"/>
              </a:rPr>
              <a:t>const</a:t>
            </a:r>
            <a:r>
              <a:rPr lang="en-US" sz="2400" b="1" i="1" dirty="0">
                <a:solidFill>
                  <a:srgbClr val="000000"/>
                </a:solidFill>
              </a:rPr>
              <a:t> Qualifier with Array Parameters</a:t>
            </a:r>
          </a:p>
          <a:p>
            <a:pPr eaLnBrk="1" hangingPunct="1">
              <a:defRPr/>
            </a:pPr>
            <a:r>
              <a:rPr lang="en-US" dirty="0">
                <a:solidFill>
                  <a:srgbClr val="000000"/>
                </a:solidFill>
              </a:rPr>
              <a:t>Figure 6.14 demonstrates the </a:t>
            </a:r>
            <a:r>
              <a:rPr lang="en-US" sz="2400" dirty="0" err="1">
                <a:solidFill>
                  <a:srgbClr val="000000"/>
                </a:solidFill>
                <a:latin typeface="Consolas" panose="020B0609020204030204" pitchFamily="49" charset="0"/>
              </a:rPr>
              <a:t>const</a:t>
            </a:r>
            <a:r>
              <a:rPr lang="en-US" sz="2400" dirty="0">
                <a:solidFill>
                  <a:srgbClr val="000000"/>
                </a:solidFill>
              </a:rPr>
              <a:t> </a:t>
            </a:r>
            <a:r>
              <a:rPr lang="en-US" dirty="0">
                <a:solidFill>
                  <a:srgbClr val="000000"/>
                </a:solidFill>
              </a:rPr>
              <a:t>qualifier. </a:t>
            </a:r>
          </a:p>
          <a:p>
            <a:pPr eaLnBrk="1" hangingPunct="1">
              <a:defRPr/>
            </a:pPr>
            <a:r>
              <a:rPr lang="en-US" dirty="0">
                <a:solidFill>
                  <a:srgbClr val="000000"/>
                </a:solidFill>
              </a:rPr>
              <a:t>Function </a:t>
            </a:r>
            <a:r>
              <a:rPr lang="en-US" sz="2400" dirty="0" err="1" smtClean="0">
                <a:solidFill>
                  <a:srgbClr val="000000"/>
                </a:solidFill>
                <a:latin typeface="Consolas" panose="020B0609020204030204" pitchFamily="49" charset="0"/>
              </a:rPr>
              <a:t>tryToModifyArray</a:t>
            </a:r>
            <a:r>
              <a:rPr lang="en-US" sz="2400" dirty="0" smtClean="0">
                <a:solidFill>
                  <a:srgbClr val="000000"/>
                </a:solidFill>
              </a:rPr>
              <a:t> </a:t>
            </a:r>
            <a:r>
              <a:rPr lang="en-US" dirty="0" smtClean="0">
                <a:solidFill>
                  <a:srgbClr val="000000"/>
                </a:solidFill>
              </a:rPr>
              <a:t>is </a:t>
            </a:r>
            <a:r>
              <a:rPr lang="en-US" dirty="0">
                <a:solidFill>
                  <a:srgbClr val="000000"/>
                </a:solidFill>
              </a:rPr>
              <a:t>defined with parameter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err="1">
                <a:solidFill>
                  <a:srgbClr val="000000"/>
                </a:solidFill>
                <a:latin typeface="Consolas" panose="020B0609020204030204" pitchFamily="49" charset="0"/>
              </a:rPr>
              <a:t>int</a:t>
            </a:r>
            <a:r>
              <a:rPr lang="en-US" sz="2400" dirty="0">
                <a:solidFill>
                  <a:srgbClr val="000000"/>
                </a:solidFill>
              </a:rPr>
              <a:t> </a:t>
            </a:r>
            <a:r>
              <a:rPr lang="en-US" sz="2400" dirty="0">
                <a:solidFill>
                  <a:srgbClr val="000000"/>
                </a:solidFill>
                <a:latin typeface="Consolas" panose="020B0609020204030204" pitchFamily="49" charset="0"/>
              </a:rPr>
              <a:t>b[]</a:t>
            </a:r>
            <a:r>
              <a:rPr lang="en-US" dirty="0">
                <a:solidFill>
                  <a:srgbClr val="000000"/>
                </a:solidFill>
              </a:rPr>
              <a:t>, which specifies that array </a:t>
            </a:r>
            <a:r>
              <a:rPr lang="en-US" dirty="0">
                <a:solidFill>
                  <a:srgbClr val="000000"/>
                </a:solidFill>
                <a:latin typeface="Consolas" panose="020B0609020204030204" pitchFamily="49" charset="0"/>
              </a:rPr>
              <a:t>b</a:t>
            </a:r>
            <a:r>
              <a:rPr lang="en-US" dirty="0">
                <a:solidFill>
                  <a:srgbClr val="000000"/>
                </a:solidFill>
              </a:rPr>
              <a:t> is constant and cannot be modified. </a:t>
            </a:r>
          </a:p>
          <a:p>
            <a:pPr eaLnBrk="1" hangingPunct="1">
              <a:defRPr/>
            </a:pPr>
            <a:r>
              <a:rPr lang="en-US" dirty="0">
                <a:solidFill>
                  <a:srgbClr val="000000"/>
                </a:solidFill>
              </a:rPr>
              <a:t>The output shows the error messages produced by the compiler—the errors may be different for your compiler. </a:t>
            </a:r>
          </a:p>
          <a:p>
            <a:pPr eaLnBrk="1" hangingPunct="1">
              <a:defRPr/>
            </a:pPr>
            <a:r>
              <a:rPr lang="en-US" dirty="0">
                <a:solidFill>
                  <a:srgbClr val="000000"/>
                </a:solidFill>
              </a:rPr>
              <a:t>Each of the function’s three attempts to modify array elements results in the compiler error “</a:t>
            </a:r>
            <a:r>
              <a:rPr lang="en-US" sz="2400" dirty="0">
                <a:solidFill>
                  <a:srgbClr val="000000"/>
                </a:solidFill>
                <a:latin typeface="Consolas" panose="020B0609020204030204" pitchFamily="49" charset="0"/>
              </a:rPr>
              <a:t>l-value</a:t>
            </a:r>
            <a:r>
              <a:rPr lang="en-US" sz="2400" dirty="0">
                <a:solidFill>
                  <a:srgbClr val="000000"/>
                </a:solidFill>
              </a:rPr>
              <a:t> </a:t>
            </a:r>
            <a:r>
              <a:rPr lang="en-US" sz="2400" dirty="0">
                <a:solidFill>
                  <a:srgbClr val="000000"/>
                </a:solidFill>
                <a:latin typeface="Consolas" panose="020B0609020204030204" pitchFamily="49" charset="0"/>
              </a:rPr>
              <a:t>specifies</a:t>
            </a:r>
            <a:r>
              <a:rPr lang="en-US" sz="2400" dirty="0">
                <a:solidFill>
                  <a:srgbClr val="000000"/>
                </a:solidFill>
              </a:rPr>
              <a:t> </a:t>
            </a:r>
            <a:r>
              <a:rPr lang="en-US" sz="2400" dirty="0">
                <a:solidFill>
                  <a:srgbClr val="000000"/>
                </a:solidFill>
                <a:latin typeface="Consolas" panose="020B0609020204030204" pitchFamily="49" charset="0"/>
              </a:rPr>
              <a:t>a</a:t>
            </a:r>
            <a:r>
              <a:rPr lang="en-US" sz="2400" dirty="0">
                <a:solidFill>
                  <a:srgbClr val="000000"/>
                </a:solidFill>
              </a:rPr>
              <a:t>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a:solidFill>
                  <a:srgbClr val="000000"/>
                </a:solidFill>
                <a:latin typeface="Consolas" panose="020B0609020204030204" pitchFamily="49" charset="0"/>
              </a:rPr>
              <a:t>object</a:t>
            </a:r>
            <a:r>
              <a:rPr lang="en-US" sz="2400" dirty="0">
                <a:solidFill>
                  <a:srgbClr val="000000"/>
                </a:solidFill>
              </a:rPr>
              <a:t>.</a:t>
            </a:r>
            <a:r>
              <a:rPr lang="en-US" dirty="0">
                <a:solidFill>
                  <a:srgbClr val="000000"/>
                </a:solidFill>
              </a:rPr>
              <a:t>” .</a:t>
            </a:r>
          </a:p>
        </p:txBody>
      </p:sp>
      <p:sp>
        <p:nvSpPr>
          <p:cNvPr id="1085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97</a:t>
            </a:fld>
            <a:endParaRPr lang="en-US" altLang="en-US" dirty="0"/>
          </a:p>
        </p:txBody>
      </p:sp>
    </p:spTree>
    <p:extLst>
      <p:ext uri="{BB962C8B-B14F-4D97-AF65-F5344CB8AC3E}">
        <p14:creationId xmlns:p14="http://schemas.microsoft.com/office/powerpoint/2010/main" val="2561018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t>98</a:t>
            </a:fld>
            <a:endParaRPr lang="en-US"/>
          </a:p>
        </p:txBody>
      </p:sp>
    </p:spTree>
    <p:extLst>
      <p:ext uri="{BB962C8B-B14F-4D97-AF65-F5344CB8AC3E}">
        <p14:creationId xmlns:p14="http://schemas.microsoft.com/office/powerpoint/2010/main" val="81853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6.8  </a:t>
            </a:r>
            <a:r>
              <a:rPr lang="en-US" dirty="0" smtClean="0">
                <a:solidFill>
                  <a:srgbClr val="3380E6"/>
                </a:solidFill>
                <a:latin typeface="Calibri" panose="020F0502020204030204" pitchFamily="34" charset="0"/>
              </a:rPr>
              <a:t>Sorting Arrays</a:t>
            </a:r>
          </a:p>
        </p:txBody>
      </p:sp>
      <p:sp>
        <p:nvSpPr>
          <p:cNvPr id="112643" name="Text Placeholder 2"/>
          <p:cNvSpPr>
            <a:spLocks noGrp="1"/>
          </p:cNvSpPr>
          <p:nvPr>
            <p:ph type="body" idx="1"/>
          </p:nvPr>
        </p:nvSpPr>
        <p:spPr/>
        <p:txBody>
          <a:bodyPr>
            <a:normAutofit/>
          </a:bodyPr>
          <a:lstStyle/>
          <a:p>
            <a:pPr eaLnBrk="1" hangingPunct="1"/>
            <a:r>
              <a:rPr lang="en-US" altLang="en-US" dirty="0" smtClean="0">
                <a:solidFill>
                  <a:srgbClr val="000000"/>
                </a:solidFill>
              </a:rPr>
              <a:t>Sorting data (i.e., placing the data into a particular order such as ascending or descending) is one of the most important computing applications. </a:t>
            </a:r>
          </a:p>
          <a:p>
            <a:pPr eaLnBrk="1" hangingPunct="1"/>
            <a:r>
              <a:rPr lang="en-US" altLang="en-US" dirty="0" smtClean="0">
                <a:solidFill>
                  <a:srgbClr val="000000"/>
                </a:solidFill>
              </a:rPr>
              <a:t>In this chapter we discuss what is perhaps the simplest known sorting scheme. </a:t>
            </a:r>
          </a:p>
          <a:p>
            <a:pPr eaLnBrk="1" hangingPunct="1"/>
            <a:r>
              <a:rPr lang="en-US" altLang="en-US" dirty="0" smtClean="0">
                <a:solidFill>
                  <a:srgbClr val="000000"/>
                </a:solidFill>
              </a:rPr>
              <a:t>In Chapter 12 and Appendix E, we investigate more complex schemes that yield better performance. </a:t>
            </a:r>
          </a:p>
        </p:txBody>
      </p:sp>
      <p:sp>
        <p:nvSpPr>
          <p:cNvPr id="1126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©2016 Pearson Education, Inc., Hoboken, NJ. All rights reserved.</a:t>
            </a:r>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99</a:t>
            </a:fld>
            <a:endParaRPr lang="en-US" altLang="en-US" dirty="0"/>
          </a:p>
        </p:txBody>
      </p:sp>
    </p:spTree>
    <p:extLst>
      <p:ext uri="{BB962C8B-B14F-4D97-AF65-F5344CB8AC3E}">
        <p14:creationId xmlns:p14="http://schemas.microsoft.com/office/powerpoint/2010/main" val="24010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9.0&quot;&gt;&lt;object type=&quot;1&quot; unique_id=&quot;10001&quot;&gt;&lt;object type=&quot;2&quot; unique_id=&quot;41821&quot;&gt;&lt;object type=&quot;3&quot; unique_id=&quot;41822&quot;&gt;&lt;property id=&quot;20148&quot; value=&quot;5&quot;/&gt;&lt;property id=&quot;20300&quot; value=&quot;Slide 1 - &amp;quot;Chapter 6 Arrays&amp;quot;&quot;/&gt;&lt;property id=&quot;20307&quot; value=&quot;347&quot;/&gt;&lt;/object&gt;&lt;object type=&quot;3&quot; unique_id=&quot;41823&quot;&gt;&lt;property id=&quot;20148&quot; value=&quot;5&quot;/&gt;&lt;property id=&quot;20300&quot; value=&quot;Slide 2&quot;/&gt;&lt;property id=&quot;20307&quot; value=&quot;258&quot;/&gt;&lt;/object&gt;&lt;object type=&quot;3&quot; unique_id=&quot;41824&quot;&gt;&lt;property id=&quot;20148&quot; value=&quot;5&quot;/&gt;&lt;property id=&quot;20300&quot; value=&quot;Slide 3&quot;/&gt;&lt;property id=&quot;20307&quot; value=&quot;259&quot;/&gt;&lt;/object&gt;&lt;object type=&quot;3&quot; unique_id=&quot;41825&quot;&gt;&lt;property id=&quot;20148&quot; value=&quot;5&quot;/&gt;&lt;property id=&quot;20300&quot; value=&quot;Slide 4&quot;/&gt;&lt;property id=&quot;20307&quot; value=&quot;260&quot;/&gt;&lt;/object&gt;&lt;object type=&quot;3&quot; unique_id=&quot;41826&quot;&gt;&lt;property id=&quot;20148&quot; value=&quot;5&quot;/&gt;&lt;property id=&quot;20300&quot; value=&quot;Slide 5 - &amp;quot;6.1  Introduction&amp;quot;&quot;/&gt;&lt;property id=&quot;20307&quot; value=&quot;348&quot;/&gt;&lt;/object&gt;&lt;object type=&quot;3&quot; unique_id=&quot;41827&quot;&gt;&lt;property id=&quot;20148&quot; value=&quot;5&quot;/&gt;&lt;property id=&quot;20300&quot; value=&quot;Slide 6 - &amp;quot;6.2  Arrays&amp;quot;&quot;/&gt;&lt;property id=&quot;20307&quot; value=&quot;349&quot;/&gt;&lt;/object&gt;&lt;object type=&quot;3&quot; unique_id=&quot;41828&quot;&gt;&lt;property id=&quot;20148&quot; value=&quot;5&quot;/&gt;&lt;property id=&quot;20300&quot; value=&quot;Slide 7&quot;/&gt;&lt;property id=&quot;20307&quot; value=&quot;261&quot;/&gt;&lt;/object&gt;&lt;object type=&quot;3&quot; unique_id=&quot;41829&quot;&gt;&lt;property id=&quot;20148&quot; value=&quot;5&quot;/&gt;&lt;property id=&quot;20300&quot; value=&quot;Slide 8 - &amp;quot;6.2  Arrays (Cont.)&amp;quot;&quot;/&gt;&lt;property id=&quot;20307&quot; value=&quot;350&quot;/&gt;&lt;/object&gt;&lt;object type=&quot;3&quot; unique_id=&quot;41830&quot;&gt;&lt;property id=&quot;20148&quot; value=&quot;5&quot;/&gt;&lt;property id=&quot;20300&quot; value=&quot;Slide 9 - &amp;quot;6.2  Arrays (Cont.)&amp;quot;&quot;/&gt;&lt;property id=&quot;20307&quot; value=&quot;351&quot;/&gt;&lt;/object&gt;&lt;object type=&quot;3&quot; unique_id=&quot;41831&quot;&gt;&lt;property id=&quot;20148&quot; value=&quot;5&quot;/&gt;&lt;property id=&quot;20300&quot; value=&quot;Slide 10 - &amp;quot;6.2  Arrays (Cont.)&amp;quot;&quot;/&gt;&lt;property id=&quot;20307&quot; value=&quot;352&quot;/&gt;&lt;/object&gt;&lt;object type=&quot;3&quot; unique_id=&quot;41832&quot;&gt;&lt;property id=&quot;20148&quot; value=&quot;5&quot;/&gt;&lt;property id=&quot;20300&quot; value=&quot;Slide 11 - &amp;quot;6.2  Arrays (Cont.)&amp;quot;&quot;/&gt;&lt;property id=&quot;20307&quot; value=&quot;353&quot;/&gt;&lt;/object&gt;&lt;object type=&quot;3&quot; unique_id=&quot;41833&quot;&gt;&lt;property id=&quot;20148&quot; value=&quot;5&quot;/&gt;&lt;property id=&quot;20300&quot; value=&quot;Slide 12&quot;/&gt;&lt;property id=&quot;20307&quot; value=&quot;262&quot;/&gt;&lt;/object&gt;&lt;object type=&quot;3&quot; unique_id=&quot;41834&quot;&gt;&lt;property id=&quot;20148&quot; value=&quot;5&quot;/&gt;&lt;property id=&quot;20300&quot; value=&quot;Slide 13 - &amp;quot;6.3  Defining Arrays&amp;quot;&quot;/&gt;&lt;property id=&quot;20307&quot; value=&quot;354&quot;/&gt;&lt;/object&gt;&lt;object type=&quot;3&quot; unique_id=&quot;41835&quot;&gt;&lt;property id=&quot;20148&quot; value=&quot;5&quot;/&gt;&lt;property id=&quot;20300&quot; value=&quot;Slide 14 - &amp;quot;6.3  Defining Arrays (Cont.)&amp;quot;&quot;/&gt;&lt;property id=&quot;20307&quot; value=&quot;355&quot;/&gt;&lt;/object&gt;&lt;object type=&quot;3&quot; unique_id=&quot;41836&quot;&gt;&lt;property id=&quot;20148&quot; value=&quot;5&quot;/&gt;&lt;property id=&quot;20300&quot; value=&quot;Slide 15 - &amp;quot;6.4  Array Examples &amp;quot;&quot;/&gt;&lt;property id=&quot;20307&quot; value=&quot;356&quot;/&gt;&lt;/object&gt;&lt;object type=&quot;3&quot; unique_id=&quot;41837&quot;&gt;&lt;property id=&quot;20148&quot; value=&quot;5&quot;/&gt;&lt;property id=&quot;20300&quot; value=&quot;Slide 16&quot;/&gt;&lt;property id=&quot;20307&quot; value=&quot;263&quot;/&gt;&lt;/object&gt;&lt;object type=&quot;3&quot; unique_id=&quot;41838&quot;&gt;&lt;property id=&quot;20148&quot; value=&quot;5&quot;/&gt;&lt;property id=&quot;20300&quot; value=&quot;Slide 17&quot;/&gt;&lt;property id=&quot;20307&quot; value=&quot;264&quot;/&gt;&lt;/object&gt;&lt;object type=&quot;3&quot; unique_id=&quot;41839&quot;&gt;&lt;property id=&quot;20148&quot; value=&quot;5&quot;/&gt;&lt;property id=&quot;20300&quot; value=&quot;Slide 18 - &amp;quot;6.4  Array Examples (Cont.) &amp;quot;&quot;/&gt;&lt;property id=&quot;20307&quot; value=&quot;357&quot;/&gt;&lt;/object&gt;&lt;object type=&quot;3&quot; unique_id=&quot;41840&quot;&gt;&lt;property id=&quot;20148&quot; value=&quot;5&quot;/&gt;&lt;property id=&quot;20300&quot; value=&quot;Slide 19 - &amp;quot;6.4  Array Examples (Cont.) &amp;quot;&quot;/&gt;&lt;property id=&quot;20307&quot; value=&quot;358&quot;/&gt;&lt;/object&gt;&lt;object type=&quot;3&quot; unique_id=&quot;41841&quot;&gt;&lt;property id=&quot;20148&quot; value=&quot;5&quot;/&gt;&lt;property id=&quot;20300&quot; value=&quot;Slide 20&quot;/&gt;&lt;property id=&quot;20307&quot; value=&quot;265&quot;/&gt;&lt;/object&gt;&lt;object type=&quot;3&quot; unique_id=&quot;41842&quot;&gt;&lt;property id=&quot;20148&quot; value=&quot;5&quot;/&gt;&lt;property id=&quot;20300&quot; value=&quot;Slide 21&quot;/&gt;&lt;property id=&quot;20307&quot; value=&quot;266&quot;/&gt;&lt;/object&gt;&lt;object type=&quot;3&quot; unique_id=&quot;41843&quot;&gt;&lt;property id=&quot;20148&quot; value=&quot;5&quot;/&gt;&lt;property id=&quot;20300&quot; value=&quot;Slide 22 - &amp;quot;6.4  Array Examples (Cont.) &amp;quot;&quot;/&gt;&lt;property id=&quot;20307&quot; value=&quot;359&quot;/&gt;&lt;/object&gt;&lt;object type=&quot;3&quot; unique_id=&quot;41844&quot;&gt;&lt;property id=&quot;20148&quot; value=&quot;5&quot;/&gt;&lt;property id=&quot;20300&quot; value=&quot;Slide 23 - &amp;quot;6.4  Array Examples (Cont.) &amp;quot;&quot;/&gt;&lt;property id=&quot;20307&quot; value=&quot;360&quot;/&gt;&lt;/object&gt;&lt;object type=&quot;3&quot; unique_id=&quot;41845&quot;&gt;&lt;property id=&quot;20148&quot; value=&quot;5&quot;/&gt;&lt;property id=&quot;20300&quot; value=&quot;Slide 24&quot;/&gt;&lt;property id=&quot;20307&quot; value=&quot;267&quot;/&gt;&lt;/object&gt;&lt;object type=&quot;3&quot; unique_id=&quot;41846&quot;&gt;&lt;property id=&quot;20148&quot; value=&quot;5&quot;/&gt;&lt;property id=&quot;20300&quot; value=&quot;Slide 25 - &amp;quot;6.4  Array Examples (Cont.) &amp;quot;&quot;/&gt;&lt;property id=&quot;20307&quot; value=&quot;361&quot;/&gt;&lt;/object&gt;&lt;object type=&quot;3&quot; unique_id=&quot;41847&quot;&gt;&lt;property id=&quot;20148&quot; value=&quot;5&quot;/&gt;&lt;property id=&quot;20300&quot; value=&quot;Slide 26&quot;/&gt;&lt;property id=&quot;20307&quot; value=&quot;268&quot;/&gt;&lt;/object&gt;&lt;object type=&quot;3&quot; unique_id=&quot;41848&quot;&gt;&lt;property id=&quot;20148&quot; value=&quot;5&quot;/&gt;&lt;property id=&quot;20300&quot; value=&quot;Slide 27 - &amp;quot;6.4  Array Examples (Cont.) &amp;quot;&quot;/&gt;&lt;property id=&quot;20307&quot; value=&quot;362&quot;/&gt;&lt;/object&gt;&lt;object type=&quot;3&quot; unique_id=&quot;41849&quot;&gt;&lt;property id=&quot;20148&quot; value=&quot;5&quot;/&gt;&lt;property id=&quot;20300&quot; value=&quot;Slide 28 - &amp;quot;6.4  Array Examples (Cont.) &amp;quot;&quot;/&gt;&lt;property id=&quot;20307&quot; value=&quot;363&quot;/&gt;&lt;/object&gt;&lt;object type=&quot;3&quot; unique_id=&quot;41850&quot;&gt;&lt;property id=&quot;20148&quot; value=&quot;5&quot;/&gt;&lt;property id=&quot;20300&quot; value=&quot;Slide 29&quot;/&gt;&lt;property id=&quot;20307&quot; value=&quot;269&quot;/&gt;&lt;/object&gt;&lt;object type=&quot;3&quot; unique_id=&quot;41851&quot;&gt;&lt;property id=&quot;20148&quot; value=&quot;5&quot;/&gt;&lt;property id=&quot;20300&quot; value=&quot;Slide 30&quot;/&gt;&lt;property id=&quot;20307&quot; value=&quot;270&quot;/&gt;&lt;/object&gt;&lt;object type=&quot;3&quot; unique_id=&quot;41852&quot;&gt;&lt;property id=&quot;20148&quot; value=&quot;5&quot;/&gt;&lt;property id=&quot;20300&quot; value=&quot;Slide 31 - &amp;quot;6.4  Array Examples (Cont.) &amp;quot;&quot;/&gt;&lt;property id=&quot;20307&quot; value=&quot;364&quot;/&gt;&lt;/object&gt;&lt;object type=&quot;3&quot; unique_id=&quot;41853&quot;&gt;&lt;property id=&quot;20148&quot; value=&quot;5&quot;/&gt;&lt;property id=&quot;20300&quot; value=&quot;Slide 32 - &amp;quot;6.4  Array Examples (Cont.) &amp;quot;&quot;/&gt;&lt;property id=&quot;20307&quot; value=&quot;365&quot;/&gt;&lt;/object&gt;&lt;object type=&quot;3&quot; unique_id=&quot;41854&quot;&gt;&lt;property id=&quot;20148&quot; value=&quot;5&quot;/&gt;&lt;property id=&quot;20300&quot; value=&quot;Slide 33&quot;/&gt;&lt;property id=&quot;20307&quot; value=&quot;271&quot;/&gt;&lt;/object&gt;&lt;object type=&quot;3&quot; unique_id=&quot;41855&quot;&gt;&lt;property id=&quot;20148&quot; value=&quot;5&quot;/&gt;&lt;property id=&quot;20300&quot; value=&quot;Slide 34 - &amp;quot;6.4  Array Examples (Cont.) &amp;quot;&quot;/&gt;&lt;property id=&quot;20307&quot; value=&quot;366&quot;/&gt;&lt;/object&gt;&lt;object type=&quot;3&quot; unique_id=&quot;41856&quot;&gt;&lt;property id=&quot;20148&quot; value=&quot;5&quot;/&gt;&lt;property id=&quot;20300&quot; value=&quot;Slide 35&quot;/&gt;&lt;property id=&quot;20307&quot; value=&quot;272&quot;/&gt;&lt;/object&gt;&lt;object type=&quot;3&quot; unique_id=&quot;41857&quot;&gt;&lt;property id=&quot;20148&quot; value=&quot;5&quot;/&gt;&lt;property id=&quot;20300&quot; value=&quot;Slide 36&quot;/&gt;&lt;property id=&quot;20307&quot; value=&quot;273&quot;/&gt;&lt;/object&gt;&lt;object type=&quot;3&quot; unique_id=&quot;41858&quot;&gt;&lt;property id=&quot;20148&quot; value=&quot;5&quot;/&gt;&lt;property id=&quot;20300&quot; value=&quot;Slide 37&quot;/&gt;&lt;property id=&quot;20307&quot; value=&quot;274&quot;/&gt;&lt;/object&gt;&lt;object type=&quot;3&quot; unique_id=&quot;41859&quot;&gt;&lt;property id=&quot;20148&quot; value=&quot;5&quot;/&gt;&lt;property id=&quot;20300&quot; value=&quot;Slide 38&quot;/&gt;&lt;property id=&quot;20307&quot; value=&quot;275&quot;/&gt;&lt;/object&gt;&lt;object type=&quot;3&quot; unique_id=&quot;41860&quot;&gt;&lt;property id=&quot;20148&quot; value=&quot;5&quot;/&gt;&lt;property id=&quot;20300&quot; value=&quot;Slide 39 - &amp;quot;6.4  Array Examples (Cont.) &amp;quot;&quot;/&gt;&lt;property id=&quot;20307&quot; value=&quot;367&quot;/&gt;&lt;/object&gt;&lt;object type=&quot;3&quot; unique_id=&quot;41861&quot;&gt;&lt;property id=&quot;20148&quot; value=&quot;5&quot;/&gt;&lt;property id=&quot;20300&quot; value=&quot;Slide 40&quot;/&gt;&lt;property id=&quot;20307&quot; value=&quot;276&quot;/&gt;&lt;/object&gt;&lt;object type=&quot;3&quot; unique_id=&quot;41862&quot;&gt;&lt;property id=&quot;20148&quot; value=&quot;5&quot;/&gt;&lt;property id=&quot;20300&quot; value=&quot;Slide 41&quot;/&gt;&lt;property id=&quot;20307&quot; value=&quot;277&quot;/&gt;&lt;/object&gt;&lt;object type=&quot;3&quot; unique_id=&quot;41863&quot;&gt;&lt;property id=&quot;20148&quot; value=&quot;5&quot;/&gt;&lt;property id=&quot;20300&quot; value=&quot;Slide 42&quot;/&gt;&lt;property id=&quot;20307&quot; value=&quot;278&quot;/&gt;&lt;/object&gt;&lt;object type=&quot;3&quot; unique_id=&quot;41864&quot;&gt;&lt;property id=&quot;20148&quot; value=&quot;5&quot;/&gt;&lt;property id=&quot;20300&quot; value=&quot;Slide 43 - &amp;quot;6.4  Array Examples (Cont.) &amp;quot;&quot;/&gt;&lt;property id=&quot;20307&quot; value=&quot;368&quot;/&gt;&lt;/object&gt;&lt;object type=&quot;3&quot; unique_id=&quot;41865&quot;&gt;&lt;property id=&quot;20148&quot; value=&quot;5&quot;/&gt;&lt;property id=&quot;20300&quot; value=&quot;Slide 44 - &amp;quot;6.4  Array Examples (Cont.) &amp;quot;&quot;/&gt;&lt;property id=&quot;20307&quot; value=&quot;369&quot;/&gt;&lt;/object&gt;&lt;object type=&quot;3&quot; unique_id=&quot;41866&quot;&gt;&lt;property id=&quot;20148&quot; value=&quot;5&quot;/&gt;&lt;property id=&quot;20300&quot; value=&quot;Slide 45&quot;/&gt;&lt;property id=&quot;20307&quot; value=&quot;279&quot;/&gt;&lt;/object&gt;&lt;object type=&quot;3&quot; unique_id=&quot;41867&quot;&gt;&lt;property id=&quot;20148&quot; value=&quot;5&quot;/&gt;&lt;property id=&quot;20300&quot; value=&quot;Slide 46&quot;/&gt;&lt;property id=&quot;20307&quot; value=&quot;280&quot;/&gt;&lt;/object&gt;&lt;object type=&quot;3&quot; unique_id=&quot;41868&quot;&gt;&lt;property id=&quot;20148&quot; value=&quot;5&quot;/&gt;&lt;property id=&quot;20300&quot; value=&quot;Slide 47 - &amp;quot;6.4  Array Examples (Cont.) &amp;quot;&quot;/&gt;&lt;property id=&quot;20307&quot; value=&quot;370&quot;/&gt;&lt;/object&gt;&lt;object type=&quot;3&quot; unique_id=&quot;41869&quot;&gt;&lt;property id=&quot;20148&quot; value=&quot;5&quot;/&gt;&lt;property id=&quot;20300&quot; value=&quot;Slide 48 - &amp;quot;6.4  Array Examples (Cont.) &amp;quot;&quot;/&gt;&lt;property id=&quot;20307&quot; value=&quot;371&quot;/&gt;&lt;/object&gt;&lt;object type=&quot;3&quot; unique_id=&quot;41870&quot;&gt;&lt;property id=&quot;20148&quot; value=&quot;5&quot;/&gt;&lt;property id=&quot;20300&quot; value=&quot;Slide 49 - &amp;quot;6.4  Array Examples (Cont.) &amp;quot;&quot;/&gt;&lt;property id=&quot;20307&quot; value=&quot;372&quot;/&gt;&lt;/object&gt;&lt;object type=&quot;3&quot; unique_id=&quot;41871&quot;&gt;&lt;property id=&quot;20148&quot; value=&quot;5&quot;/&gt;&lt;property id=&quot;20300&quot; value=&quot;Slide 50 - &amp;quot;6.4  Array Examples (Cont.) &amp;quot;&quot;/&gt;&lt;property id=&quot;20307&quot; value=&quot;373&quot;/&gt;&lt;/object&gt;&lt;object type=&quot;3&quot; unique_id=&quot;41872&quot;&gt;&lt;property id=&quot;20148&quot; value=&quot;5&quot;/&gt;&lt;property id=&quot;20300&quot; value=&quot;Slide 51&quot;/&gt;&lt;property id=&quot;20307&quot; value=&quot;281&quot;/&gt;&lt;/object&gt;&lt;object type=&quot;3&quot; unique_id=&quot;41873&quot;&gt;&lt;property id=&quot;20148&quot; value=&quot;5&quot;/&gt;&lt;property id=&quot;20300&quot; value=&quot;Slide 52&quot;/&gt;&lt;property id=&quot;20307&quot; value=&quot;282&quot;/&gt;&lt;/object&gt;&lt;object type=&quot;3&quot; unique_id=&quot;41874&quot;&gt;&lt;property id=&quot;20148&quot; value=&quot;5&quot;/&gt;&lt;property id=&quot;20300&quot; value=&quot;Slide 53&quot;/&gt;&lt;property id=&quot;20307&quot; value=&quot;283&quot;/&gt;&lt;/object&gt;&lt;object type=&quot;3&quot; unique_id=&quot;41875&quot;&gt;&lt;property id=&quot;20148&quot; value=&quot;5&quot;/&gt;&lt;property id=&quot;20300&quot; value=&quot;Slide 54 - &amp;quot;6.4  Array Examples (Cont.) &amp;quot;&quot;/&gt;&lt;property id=&quot;20307&quot; value=&quot;374&quot;/&gt;&lt;/object&gt;&lt;object type=&quot;3&quot; unique_id=&quot;41876&quot;&gt;&lt;property id=&quot;20148&quot; value=&quot;5&quot;/&gt;&lt;property id=&quot;20300&quot; value=&quot;Slide 55&quot;/&gt;&lt;property id=&quot;20307&quot; value=&quot;284&quot;/&gt;&lt;/object&gt;&lt;object type=&quot;3&quot; unique_id=&quot;41877&quot;&gt;&lt;property id=&quot;20148&quot; value=&quot;5&quot;/&gt;&lt;property id=&quot;20300&quot; value=&quot;Slide 56&quot;/&gt;&lt;property id=&quot;20307&quot; value=&quot;285&quot;/&gt;&lt;/object&gt;&lt;object type=&quot;3&quot; unique_id=&quot;41878&quot;&gt;&lt;property id=&quot;20148&quot; value=&quot;5&quot;/&gt;&lt;property id=&quot;20300&quot; value=&quot;Slide 57 - &amp;quot;6.4  Array Examples (Cont.) &amp;quot;&quot;/&gt;&lt;property id=&quot;20307&quot; value=&quot;375&quot;/&gt;&lt;/object&gt;&lt;object type=&quot;3&quot; unique_id=&quot;41879&quot;&gt;&lt;property id=&quot;20148&quot; value=&quot;5&quot;/&gt;&lt;property id=&quot;20300&quot; value=&quot;Slide 58&quot;/&gt;&lt;property id=&quot;20307&quot; value=&quot;286&quot;/&gt;&lt;/object&gt;&lt;object type=&quot;3&quot; unique_id=&quot;41880&quot;&gt;&lt;property id=&quot;20148&quot; value=&quot;5&quot;/&gt;&lt;property id=&quot;20300&quot; value=&quot;Slide 59&quot;/&gt;&lt;property id=&quot;20307&quot; value=&quot;287&quot;/&gt;&lt;/object&gt;&lt;object type=&quot;3&quot; unique_id=&quot;41881&quot;&gt;&lt;property id=&quot;20148&quot; value=&quot;5&quot;/&gt;&lt;property id=&quot;20300&quot; value=&quot;Slide 60 - &amp;quot;6.5  Using Character Arrays to Store and Manipulate Strings &amp;quot;&quot;/&gt;&lt;property id=&quot;20307&quot; value=&quot;376&quot;/&gt;&lt;/object&gt;&lt;object type=&quot;3&quot; unique_id=&quot;41882&quot;&gt;&lt;property id=&quot;20148&quot; value=&quot;5&quot;/&gt;&lt;property id=&quot;20300&quot; value=&quot;Slide 61 - &amp;quot;6.5  Using Character Arrays to Store and Manipulate Strings &amp;quot;&quot;/&gt;&lt;property id=&quot;20307&quot; value=&quot;377&quot;/&gt;&lt;/object&gt;&lt;object type=&quot;3&quot; unique_id=&quot;41883&quot;&gt;&lt;property id=&quot;20148&quot; value=&quot;5&quot;/&gt;&lt;property id=&quot;20300&quot; value=&quot;Slide 62 - &amp;quot;6.5  Using Character Arrays to Store and Manipulate Strings &amp;quot;&quot;/&gt;&lt;property id=&quot;20307&quot; value=&quot;378&quot;/&gt;&lt;/object&gt;&lt;object type=&quot;3&quot; unique_id=&quot;41884&quot;&gt;&lt;property id=&quot;20148&quot; value=&quot;5&quot;/&gt;&lt;property id=&quot;20300&quot; value=&quot;Slide 63 - &amp;quot;6.5  Using Character Arrays to Store and Manipulate Strings &amp;quot;&quot;/&gt;&lt;property id=&quot;20307&quot; value=&quot;379&quot;/&gt;&lt;/object&gt;&lt;object type=&quot;3&quot; unique_id=&quot;41885&quot;&gt;&lt;property id=&quot;20148&quot; value=&quot;5&quot;/&gt;&lt;property id=&quot;20300&quot; value=&quot;Slide 64 - &amp;quot;6.5  Using Character Arrays to Store and Manipulate Strings &amp;quot;&quot;/&gt;&lt;property id=&quot;20307&quot; value=&quot;380&quot;/&gt;&lt;/object&gt;&lt;object type=&quot;3&quot; unique_id=&quot;41886&quot;&gt;&lt;property id=&quot;20148&quot; value=&quot;5&quot;/&gt;&lt;property id=&quot;20300&quot; value=&quot;Slide 65 - &amp;quot;6.5  Using Character Arrays to Store and Manipulate Strings &amp;quot;&quot;/&gt;&lt;property id=&quot;20307&quot; value=&quot;381&quot;/&gt;&lt;/object&gt;&lt;object type=&quot;3&quot; unique_id=&quot;41887&quot;&gt;&lt;property id=&quot;20148&quot; value=&quot;5&quot;/&gt;&lt;property id=&quot;20300&quot; value=&quot;Slide 66 - &amp;quot;6.5  Using Character Arrays to Store and Manipulate Strings &amp;quot;&quot;/&gt;&lt;property id=&quot;20307&quot; value=&quot;382&quot;/&gt;&lt;/object&gt;&lt;object type=&quot;3&quot; unique_id=&quot;41888&quot;&gt;&lt;property id=&quot;20148&quot; value=&quot;5&quot;/&gt;&lt;property id=&quot;20300&quot; value=&quot;Slide 67 - &amp;quot;6.5  Using Character Arrays to Store and Manipulate Strings &amp;quot;&quot;/&gt;&lt;property id=&quot;20307&quot; value=&quot;383&quot;/&gt;&lt;/object&gt;&lt;object type=&quot;3&quot; unique_id=&quot;41889&quot;&gt;&lt;property id=&quot;20148&quot; value=&quot;5&quot;/&gt;&lt;property id=&quot;20300&quot; value=&quot;Slide 68&quot;/&gt;&lt;property id=&quot;20307&quot; value=&quot;288&quot;/&gt;&lt;/object&gt;&lt;object type=&quot;3&quot; unique_id=&quot;41890&quot;&gt;&lt;property id=&quot;20148&quot; value=&quot;5&quot;/&gt;&lt;property id=&quot;20300&quot; value=&quot;Slide 69&quot;/&gt;&lt;property id=&quot;20307&quot; value=&quot;289&quot;/&gt;&lt;/object&gt;&lt;object type=&quot;3&quot; unique_id=&quot;41891&quot;&gt;&lt;property id=&quot;20148&quot; value=&quot;5&quot;/&gt;&lt;property id=&quot;20300&quot; value=&quot;Slide 70 - &amp;quot;6.6  Static Local Arrays and Automatic Local Arrays&amp;quot;&quot;/&gt;&lt;property id=&quot;20307&quot; value=&quot;384&quot;/&gt;&lt;/object&gt;&lt;object type=&quot;3&quot; unique_id=&quot;41892&quot;&gt;&lt;property id=&quot;20148&quot; value=&quot;5&quot;/&gt;&lt;property id=&quot;20300&quot; value=&quot;Slide 71&quot;/&gt;&lt;property id=&quot;20307&quot; value=&quot;290&quot;/&gt;&lt;/object&gt;&lt;object type=&quot;3&quot; unique_id=&quot;41893&quot;&gt;&lt;property id=&quot;20148&quot; value=&quot;5&quot;/&gt;&lt;property id=&quot;20300&quot; value=&quot;Slide 72 - &amp;quot;6.6  Static Local Arrays and Automatic Local Arrays&amp;quot;&quot;/&gt;&lt;property id=&quot;20307&quot; value=&quot;385&quot;/&gt;&lt;/object&gt;&lt;object type=&quot;3&quot; unique_id=&quot;41894&quot;&gt;&lt;property id=&quot;20148&quot; value=&quot;5&quot;/&gt;&lt;property id=&quot;20300&quot; value=&quot;Slide 73 - &amp;quot;6.6  Static Local Arrays and Automatic Local Arrays&amp;quot;&quot;/&gt;&lt;property id=&quot;20307&quot; value=&quot;386&quot;/&gt;&lt;/object&gt;&lt;object type=&quot;3&quot; unique_id=&quot;41895&quot;&gt;&lt;property id=&quot;20148&quot; value=&quot;5&quot;/&gt;&lt;property id=&quot;20300&quot; value=&quot;Slide 74&quot;/&gt;&lt;property id=&quot;20307&quot; value=&quot;291&quot;/&gt;&lt;/object&gt;&lt;object type=&quot;3&quot; unique_id=&quot;41896&quot;&gt;&lt;property id=&quot;20148&quot; value=&quot;5&quot;/&gt;&lt;property id=&quot;20300&quot; value=&quot;Slide 75&quot;/&gt;&lt;property id=&quot;20307&quot; value=&quot;292&quot;/&gt;&lt;/object&gt;&lt;object type=&quot;3&quot; unique_id=&quot;41897&quot;&gt;&lt;property id=&quot;20148&quot; value=&quot;5&quot;/&gt;&lt;property id=&quot;20300&quot; value=&quot;Slide 76&quot;/&gt;&lt;property id=&quot;20307&quot; value=&quot;293&quot;/&gt;&lt;/object&gt;&lt;object type=&quot;3&quot; unique_id=&quot;41898&quot;&gt;&lt;property id=&quot;20148&quot; value=&quot;5&quot;/&gt;&lt;property id=&quot;20300&quot; value=&quot;Slide 77&quot;/&gt;&lt;property id=&quot;20307&quot; value=&quot;294&quot;/&gt;&lt;/object&gt;&lt;object type=&quot;3&quot; unique_id=&quot;41899&quot;&gt;&lt;property id=&quot;20148&quot; value=&quot;5&quot;/&gt;&lt;property id=&quot;20300&quot; value=&quot;Slide 78&quot;/&gt;&lt;property id=&quot;20307&quot; value=&quot;295&quot;/&gt;&lt;/object&gt;&lt;object type=&quot;3&quot; unique_id=&quot;41900&quot;&gt;&lt;property id=&quot;20148&quot; value=&quot;5&quot;/&gt;&lt;property id=&quot;20300&quot; value=&quot;Slide 79 - &amp;quot;6.7  Passing Arrays to Functions&amp;quot;&quot;/&gt;&lt;property id=&quot;20307&quot; value=&quot;387&quot;/&gt;&lt;/object&gt;&lt;object type=&quot;3&quot; unique_id=&quot;41901&quot;&gt;&lt;property id=&quot;20148&quot; value=&quot;5&quot;/&gt;&lt;property id=&quot;20300&quot; value=&quot;Slide 80 - &amp;quot;6.7  Passing Arrays to Functions (Cont.)&amp;quot;&quot;/&gt;&lt;property id=&quot;20307&quot; value=&quot;388&quot;/&gt;&lt;/object&gt;&lt;object type=&quot;3&quot; unique_id=&quot;41902&quot;&gt;&lt;property id=&quot;20148&quot; value=&quot;5&quot;/&gt;&lt;property id=&quot;20300&quot; value=&quot;Slide 81 - &amp;quot;6.7  Passing Arrays to Functions (Cont.)&amp;quot;&quot;/&gt;&lt;property id=&quot;20307&quot; value=&quot;389&quot;/&gt;&lt;/object&gt;&lt;object type=&quot;3&quot; unique_id=&quot;41903&quot;&gt;&lt;property id=&quot;20148&quot; value=&quot;5&quot;/&gt;&lt;property id=&quot;20300&quot; value=&quot;Slide 82 - &amp;quot;6.7  Passing Arrays to Functions (Cont.)&amp;quot;&quot;/&gt;&lt;property id=&quot;20307&quot; value=&quot;390&quot;/&gt;&lt;/object&gt;&lt;object type=&quot;3&quot; unique_id=&quot;41904&quot;&gt;&lt;property id=&quot;20148&quot; value=&quot;5&quot;/&gt;&lt;property id=&quot;20300&quot; value=&quot;Slide 83&quot;/&gt;&lt;property id=&quot;20307&quot; value=&quot;296&quot;/&gt;&lt;/object&gt;&lt;object type=&quot;3&quot; unique_id=&quot;41905&quot;&gt;&lt;property id=&quot;20148&quot; value=&quot;5&quot;/&gt;&lt;property id=&quot;20300&quot; value=&quot;Slide 84&quot;/&gt;&lt;property id=&quot;20307&quot; value=&quot;297&quot;/&gt;&lt;/object&gt;&lt;object type=&quot;3&quot; unique_id=&quot;41906&quot;&gt;&lt;property id=&quot;20148&quot; value=&quot;5&quot;/&gt;&lt;property id=&quot;20300&quot; value=&quot;Slide 85&quot;/&gt;&lt;property id=&quot;20307&quot; value=&quot;298&quot;/&gt;&lt;/object&gt;&lt;object type=&quot;3&quot; unique_id=&quot;41907&quot;&gt;&lt;property id=&quot;20148&quot; value=&quot;5&quot;/&gt;&lt;property id=&quot;20300&quot; value=&quot;Slide 86 - &amp;quot;6.7  Passing Arrays to Functions (Cont.)&amp;quot;&quot;/&gt;&lt;property id=&quot;20307&quot; value=&quot;391&quot;/&gt;&lt;/object&gt;&lt;object type=&quot;3&quot; unique_id=&quot;41908&quot;&gt;&lt;property id=&quot;20148&quot; value=&quot;5&quot;/&gt;&lt;property id=&quot;20300&quot; value=&quot;Slide 87 - &amp;quot;6.7  Passing Arrays to Functions (Cont.)&amp;quot;&quot;/&gt;&lt;property id=&quot;20307&quot; value=&quot;392&quot;/&gt;&lt;/object&gt;&lt;object type=&quot;3&quot; unique_id=&quot;41909&quot;&gt;&lt;property id=&quot;20148&quot; value=&quot;5&quot;/&gt;&lt;property id=&quot;20300&quot; value=&quot;Slide 88 - &amp;quot;6.7  Passing Arrays to Functions (Cont.)&amp;quot;&quot;/&gt;&lt;property id=&quot;20307&quot; value=&quot;393&quot;/&gt;&lt;/object&gt;&lt;object type=&quot;3&quot; unique_id=&quot;41910&quot;&gt;&lt;property id=&quot;20148&quot; value=&quot;5&quot;/&gt;&lt;property id=&quot;20300&quot; value=&quot;Slide 89 - &amp;quot;6.7  Passing Arrays to Functions (Cont.)&amp;quot;&quot;/&gt;&lt;property id=&quot;20307&quot; value=&quot;394&quot;/&gt;&lt;/object&gt;&lt;object type=&quot;3&quot; unique_id=&quot;41911&quot;&gt;&lt;property id=&quot;20148&quot; value=&quot;5&quot;/&gt;&lt;property id=&quot;20300&quot; value=&quot;Slide 90 - &amp;quot;6.7  Passing Arrays to Functions (Cont.)&amp;quot;&quot;/&gt;&lt;property id=&quot;20307&quot; value=&quot;395&quot;/&gt;&lt;/object&gt;&lt;object type=&quot;3&quot; unique_id=&quot;41912&quot;&gt;&lt;property id=&quot;20148&quot; value=&quot;5&quot;/&gt;&lt;property id=&quot;20300&quot; value=&quot;Slide 91 - &amp;quot;6.7  Passing Arrays to Functions (Cont.)&amp;quot;&quot;/&gt;&lt;property id=&quot;20307&quot; value=&quot;396&quot;/&gt;&lt;/object&gt;&lt;object type=&quot;3&quot; unique_id=&quot;41913&quot;&gt;&lt;property id=&quot;20148&quot; value=&quot;5&quot;/&gt;&lt;property id=&quot;20300&quot; value=&quot;Slide 92&quot;/&gt;&lt;property id=&quot;20307&quot; value=&quot;299&quot;/&gt;&lt;/object&gt;&lt;object type=&quot;3&quot; unique_id=&quot;41914&quot;&gt;&lt;property id=&quot;20148&quot; value=&quot;5&quot;/&gt;&lt;property id=&quot;20300&quot; value=&quot;Slide 93&quot;/&gt;&lt;property id=&quot;20307&quot; value=&quot;300&quot;/&gt;&lt;/object&gt;&lt;object type=&quot;3&quot; unique_id=&quot;41915&quot;&gt;&lt;property id=&quot;20148&quot; value=&quot;5&quot;/&gt;&lt;property id=&quot;20300&quot; value=&quot;Slide 94&quot;/&gt;&lt;property id=&quot;20307&quot; value=&quot;301&quot;/&gt;&lt;/object&gt;&lt;object type=&quot;3&quot; unique_id=&quot;41916&quot;&gt;&lt;property id=&quot;20148&quot; value=&quot;5&quot;/&gt;&lt;property id=&quot;20300&quot; value=&quot;Slide 95&quot;/&gt;&lt;property id=&quot;20307&quot; value=&quot;302&quot;/&gt;&lt;/object&gt;&lt;object type=&quot;3&quot; unique_id=&quot;41917&quot;&gt;&lt;property id=&quot;20148&quot; value=&quot;5&quot;/&gt;&lt;property id=&quot;20300&quot; value=&quot;Slide 96&quot;/&gt;&lt;property id=&quot;20307&quot; value=&quot;303&quot;/&gt;&lt;/object&gt;&lt;object type=&quot;3&quot; unique_id=&quot;41918&quot;&gt;&lt;property id=&quot;20148&quot; value=&quot;5&quot;/&gt;&lt;property id=&quot;20300&quot; value=&quot;Slide 97 - &amp;quot;6.7  Passing Arrays to Functions (Cont.)&amp;quot;&quot;/&gt;&lt;property id=&quot;20307&quot; value=&quot;397&quot;/&gt;&lt;/object&gt;&lt;object type=&quot;3&quot; unique_id=&quot;41919&quot;&gt;&lt;property id=&quot;20148&quot; value=&quot;5&quot;/&gt;&lt;property id=&quot;20300&quot; value=&quot;Slide 98&quot;/&gt;&lt;property id=&quot;20307&quot; value=&quot;304&quot;/&gt;&lt;/object&gt;&lt;object type=&quot;3&quot; unique_id=&quot;41920&quot;&gt;&lt;property id=&quot;20148&quot; value=&quot;5&quot;/&gt;&lt;property id=&quot;20300&quot; value=&quot;Slide 99 - &amp;quot;6.8  Sorting Arrays&amp;quot;&quot;/&gt;&lt;property id=&quot;20307&quot; value=&quot;398&quot;/&gt;&lt;/object&gt;&lt;object type=&quot;3&quot; unique_id=&quot;41921&quot;&gt;&lt;property id=&quot;20148&quot; value=&quot;5&quot;/&gt;&lt;property id=&quot;20300&quot; value=&quot;Slide 100&quot;/&gt;&lt;property id=&quot;20307&quot; value=&quot;305&quot;/&gt;&lt;/object&gt;&lt;object type=&quot;3&quot; unique_id=&quot;41922&quot;&gt;&lt;property id=&quot;20148&quot; value=&quot;5&quot;/&gt;&lt;property id=&quot;20300&quot; value=&quot;Slide 101 - &amp;quot;6.8  Sorting Arrays&amp;quot;&quot;/&gt;&lt;property id=&quot;20307&quot; value=&quot;399&quot;/&gt;&lt;/object&gt;&lt;object type=&quot;3&quot; unique_id=&quot;41923&quot;&gt;&lt;property id=&quot;20148&quot; value=&quot;5&quot;/&gt;&lt;property id=&quot;20300&quot; value=&quot;Slide 102 - &amp;quot;6.8  Sorting Arrays&amp;quot;&quot;/&gt;&lt;property id=&quot;20307&quot; value=&quot;400&quot;/&gt;&lt;/object&gt;&lt;object type=&quot;3&quot; unique_id=&quot;41924&quot;&gt;&lt;property id=&quot;20148&quot; value=&quot;5&quot;/&gt;&lt;property id=&quot;20300&quot; value=&quot;Slide 103&quot;/&gt;&lt;property id=&quot;20307&quot; value=&quot;306&quot;/&gt;&lt;/object&gt;&lt;object type=&quot;3&quot; unique_id=&quot;41925&quot;&gt;&lt;property id=&quot;20148&quot; value=&quot;5&quot;/&gt;&lt;property id=&quot;20300&quot; value=&quot;Slide 104&quot;/&gt;&lt;property id=&quot;20307&quot; value=&quot;307&quot;/&gt;&lt;/object&gt;&lt;object type=&quot;3&quot; unique_id=&quot;41926&quot;&gt;&lt;property id=&quot;20148&quot; value=&quot;5&quot;/&gt;&lt;property id=&quot;20300&quot; value=&quot;Slide 105&quot;/&gt;&lt;property id=&quot;20307&quot; value=&quot;308&quot;/&gt;&lt;/object&gt;&lt;object type=&quot;3&quot; unique_id=&quot;41927&quot;&gt;&lt;property id=&quot;20148&quot; value=&quot;5&quot;/&gt;&lt;property id=&quot;20300&quot; value=&quot;Slide 106 - &amp;quot;6.8  Sorting Arrays&amp;quot;&quot;/&gt;&lt;property id=&quot;20307&quot; value=&quot;401&quot;/&gt;&lt;/object&gt;&lt;object type=&quot;3&quot; unique_id=&quot;41928&quot;&gt;&lt;property id=&quot;20148&quot; value=&quot;5&quot;/&gt;&lt;property id=&quot;20300&quot; value=&quot;Slide 107 - &amp;quot;6.8  Sorting Arrays&amp;quot;&quot;/&gt;&lt;property id=&quot;20307&quot; value=&quot;402&quot;/&gt;&lt;/object&gt;&lt;object type=&quot;3&quot; unique_id=&quot;41929&quot;&gt;&lt;property id=&quot;20148&quot; value=&quot;5&quot;/&gt;&lt;property id=&quot;20300&quot; value=&quot;Slide 108 - &amp;quot;6.8  Sorting Arrays&amp;quot;&quot;/&gt;&lt;property id=&quot;20307&quot; value=&quot;403&quot;/&gt;&lt;/object&gt;&lt;object type=&quot;3&quot; unique_id=&quot;41930&quot;&gt;&lt;property id=&quot;20148&quot; value=&quot;5&quot;/&gt;&lt;property id=&quot;20300&quot; value=&quot;Slide 109 - &amp;quot;6.8  Sorting Arrays&amp;quot;&quot;/&gt;&lt;property id=&quot;20307&quot; value=&quot;404&quot;/&gt;&lt;/object&gt;&lt;object type=&quot;3&quot; unique_id=&quot;41931&quot;&gt;&lt;property id=&quot;20148&quot; value=&quot;5&quot;/&gt;&lt;property id=&quot;20300&quot; value=&quot;Slide 110 - &amp;quot;6.9  Case Study: Computing Mean, Median and Mode Using Arrays&amp;quot;&quot;/&gt;&lt;property id=&quot;20307&quot; value=&quot;405&quot;/&gt;&lt;/object&gt;&lt;object type=&quot;3&quot; unique_id=&quot;41932&quot;&gt;&lt;property id=&quot;20148&quot; value=&quot;5&quot;/&gt;&lt;property id=&quot;20300&quot; value=&quot;Slide 111&quot;/&gt;&lt;property id=&quot;20307&quot; value=&quot;309&quot;/&gt;&lt;/object&gt;&lt;object type=&quot;3&quot; unique_id=&quot;41933&quot;&gt;&lt;property id=&quot;20148&quot; value=&quot;5&quot;/&gt;&lt;property id=&quot;20300&quot; value=&quot;Slide 112&quot;/&gt;&lt;property id=&quot;20307&quot; value=&quot;310&quot;/&gt;&lt;/object&gt;&lt;object type=&quot;3&quot; unique_id=&quot;41934&quot;&gt;&lt;property id=&quot;20148&quot; value=&quot;5&quot;/&gt;&lt;property id=&quot;20300&quot; value=&quot;Slide 113&quot;/&gt;&lt;property id=&quot;20307&quot; value=&quot;311&quot;/&gt;&lt;/object&gt;&lt;object type=&quot;3&quot; unique_id=&quot;41935&quot;&gt;&lt;property id=&quot;20148&quot; value=&quot;5&quot;/&gt;&lt;property id=&quot;20300&quot; value=&quot;Slide 114&quot;/&gt;&lt;property id=&quot;20307&quot; value=&quot;312&quot;/&gt;&lt;/object&gt;&lt;object type=&quot;3&quot; unique_id=&quot;41936&quot;&gt;&lt;property id=&quot;20148&quot; value=&quot;5&quot;/&gt;&lt;property id=&quot;20300&quot; value=&quot;Slide 115&quot;/&gt;&lt;property id=&quot;20307&quot; value=&quot;313&quot;/&gt;&lt;/object&gt;&lt;object type=&quot;3&quot; unique_id=&quot;41937&quot;&gt;&lt;property id=&quot;20148&quot; value=&quot;5&quot;/&gt;&lt;property id=&quot;20300&quot; value=&quot;Slide 116&quot;/&gt;&lt;property id=&quot;20307&quot; value=&quot;314&quot;/&gt;&lt;/object&gt;&lt;object type=&quot;3&quot; unique_id=&quot;41938&quot;&gt;&lt;property id=&quot;20148&quot; value=&quot;5&quot;/&gt;&lt;property id=&quot;20300&quot; value=&quot;Slide 117&quot;/&gt;&lt;property id=&quot;20307&quot; value=&quot;315&quot;/&gt;&lt;/object&gt;&lt;object type=&quot;3&quot; unique_id=&quot;41939&quot;&gt;&lt;property id=&quot;20148&quot; value=&quot;5&quot;/&gt;&lt;property id=&quot;20300&quot; value=&quot;Slide 118&quot;/&gt;&lt;property id=&quot;20307&quot; value=&quot;316&quot;/&gt;&lt;/object&gt;&lt;object type=&quot;3&quot; unique_id=&quot;41940&quot;&gt;&lt;property id=&quot;20148&quot; value=&quot;5&quot;/&gt;&lt;property id=&quot;20300&quot; value=&quot;Slide 119&quot;/&gt;&lt;property id=&quot;20307&quot; value=&quot;317&quot;/&gt;&lt;/object&gt;&lt;object type=&quot;3&quot; unique_id=&quot;41941&quot;&gt;&lt;property id=&quot;20148&quot; value=&quot;5&quot;/&gt;&lt;property id=&quot;20300&quot; value=&quot;Slide 120&quot;/&gt;&lt;property id=&quot;20307&quot; value=&quot;318&quot;/&gt;&lt;/object&gt;&lt;object type=&quot;3&quot; unique_id=&quot;41942&quot;&gt;&lt;property id=&quot;20148&quot; value=&quot;5&quot;/&gt;&lt;property id=&quot;20300&quot; value=&quot;Slide 121&quot;/&gt;&lt;property id=&quot;20307&quot; value=&quot;319&quot;/&gt;&lt;/object&gt;&lt;object type=&quot;3&quot; unique_id=&quot;41943&quot;&gt;&lt;property id=&quot;20148&quot; value=&quot;5&quot;/&gt;&lt;property id=&quot;20300&quot; value=&quot;Slide 122 - &amp;quot;6.9  Case Study: Computing Mean, Median and Mode Using Arrays&amp;quot;&quot;/&gt;&lt;property id=&quot;20307&quot; value=&quot;406&quot;/&gt;&lt;/object&gt;&lt;object type=&quot;3&quot; unique_id=&quot;41944&quot;&gt;&lt;property id=&quot;20148&quot; value=&quot;5&quot;/&gt;&lt;property id=&quot;20300&quot; value=&quot;Slide 123 - &amp;quot;6.9  Case Study: Computing Mean, Median and Mode Using Arrays (Cont.)&amp;quot;&quot;/&gt;&lt;property id=&quot;20307&quot; value=&quot;407&quot;/&gt;&lt;/object&gt;&lt;object type=&quot;3&quot; unique_id=&quot;41945&quot;&gt;&lt;property id=&quot;20148&quot; value=&quot;5&quot;/&gt;&lt;property id=&quot;20300&quot; value=&quot;Slide 124 - &amp;quot;6.9  Case Study: Computing Mean, Median and Mode Using Arrays (Cont.)&amp;quot;&quot;/&gt;&lt;property id=&quot;20307&quot; value=&quot;408&quot;/&gt;&lt;/object&gt;&lt;object type=&quot;3&quot; unique_id=&quot;41946&quot;&gt;&lt;property id=&quot;20148&quot; value=&quot;5&quot;/&gt;&lt;property id=&quot;20300&quot; value=&quot;Slide 125 - &amp;quot;6.10  Searching Arrays&amp;quot;&quot;/&gt;&lt;property id=&quot;20307&quot; value=&quot;409&quot;/&gt;&lt;/object&gt;&lt;object type=&quot;3&quot; unique_id=&quot;41947&quot;&gt;&lt;property id=&quot;20148&quot; value=&quot;5&quot;/&gt;&lt;property id=&quot;20300&quot; value=&quot;Slide 126 - &amp;quot;6.10  Searching Arrays (Cont.)&amp;quot;&quot;/&gt;&lt;property id=&quot;20307&quot; value=&quot;410&quot;/&gt;&lt;/object&gt;&lt;object type=&quot;3&quot; unique_id=&quot;41948&quot;&gt;&lt;property id=&quot;20148&quot; value=&quot;5&quot;/&gt;&lt;property id=&quot;20300&quot; value=&quot;Slide 127&quot;/&gt;&lt;property id=&quot;20307&quot; value=&quot;320&quot;/&gt;&lt;/object&gt;&lt;object type=&quot;3&quot; unique_id=&quot;41949&quot;&gt;&lt;property id=&quot;20148&quot; value=&quot;5&quot;/&gt;&lt;property id=&quot;20300&quot; value=&quot;Slide 128&quot;/&gt;&lt;property id=&quot;20307&quot; value=&quot;321&quot;/&gt;&lt;/object&gt;&lt;object type=&quot;3&quot; unique_id=&quot;41950&quot;&gt;&lt;property id=&quot;20148&quot; value=&quot;5&quot;/&gt;&lt;property id=&quot;20300&quot; value=&quot;Slide 129&quot;/&gt;&lt;property id=&quot;20307&quot; value=&quot;322&quot;/&gt;&lt;/object&gt;&lt;object type=&quot;3&quot; unique_id=&quot;41951&quot;&gt;&lt;property id=&quot;20148&quot; value=&quot;5&quot;/&gt;&lt;property id=&quot;20300&quot; value=&quot;Slide 130 - &amp;quot;6.10  Searching Arrays (Cont.)&amp;quot;&quot;/&gt;&lt;property id=&quot;20307&quot; value=&quot;411&quot;/&gt;&lt;/object&gt;&lt;object type=&quot;3&quot; unique_id=&quot;41952&quot;&gt;&lt;property id=&quot;20148&quot; value=&quot;5&quot;/&gt;&lt;property id=&quot;20300&quot; value=&quot;Slide 131 - &amp;quot;6.10  Searching Arrays (Cont.)&amp;quot;&quot;/&gt;&lt;property id=&quot;20307&quot; value=&quot;412&quot;/&gt;&lt;/object&gt;&lt;object type=&quot;3&quot; unique_id=&quot;41953&quot;&gt;&lt;property id=&quot;20148&quot; value=&quot;5&quot;/&gt;&lt;property id=&quot;20300&quot; value=&quot;Slide 132 - &amp;quot;6.10  Searching Arrays (Cont.)&amp;quot;&quot;/&gt;&lt;property id=&quot;20307&quot; value=&quot;413&quot;/&gt;&lt;/object&gt;&lt;object type=&quot;3&quot; unique_id=&quot;41954&quot;&gt;&lt;property id=&quot;20148&quot; value=&quot;5&quot;/&gt;&lt;property id=&quot;20300&quot; value=&quot;Slide 133 - &amp;quot;6.10  Searching Arrays (Cont.)&amp;quot;&quot;/&gt;&lt;property id=&quot;20307&quot; value=&quot;414&quot;/&gt;&lt;/object&gt;&lt;object type=&quot;3&quot; unique_id=&quot;41955&quot;&gt;&lt;property id=&quot;20148&quot; value=&quot;5&quot;/&gt;&lt;property id=&quot;20300&quot; value=&quot;Slide 134 - &amp;quot;6.10  Searching Arrays (Cont.)&amp;quot;&quot;/&gt;&lt;property id=&quot;20307&quot; value=&quot;415&quot;/&gt;&lt;/object&gt;&lt;object type=&quot;3&quot; unique_id=&quot;41956&quot;&gt;&lt;property id=&quot;20148&quot; value=&quot;5&quot;/&gt;&lt;property id=&quot;20300&quot; value=&quot;Slide 135 - &amp;quot;6.10  Searching Arrays (Cont.)&amp;quot;&quot;/&gt;&lt;property id=&quot;20307&quot; value=&quot;416&quot;/&gt;&lt;/object&gt;&lt;object type=&quot;3&quot; unique_id=&quot;41957&quot;&gt;&lt;property id=&quot;20148&quot; value=&quot;5&quot;/&gt;&lt;property id=&quot;20300&quot; value=&quot;Slide 136 - &amp;quot;6.10  Searching Arrays (Cont.)&amp;quot;&quot;/&gt;&lt;property id=&quot;20307&quot; value=&quot;417&quot;/&gt;&lt;/object&gt;&lt;object type=&quot;3&quot; unique_id=&quot;41958&quot;&gt;&lt;property id=&quot;20148&quot; value=&quot;5&quot;/&gt;&lt;property id=&quot;20300&quot; value=&quot;Slide 137&quot;/&gt;&lt;property id=&quot;20307&quot; value=&quot;323&quot;/&gt;&lt;/object&gt;&lt;object type=&quot;3&quot; unique_id=&quot;41959&quot;&gt;&lt;property id=&quot;20148&quot; value=&quot;5&quot;/&gt;&lt;property id=&quot;20300&quot; value=&quot;Slide 138&quot;/&gt;&lt;property id=&quot;20307&quot; value=&quot;324&quot;/&gt;&lt;/object&gt;&lt;object type=&quot;3&quot; unique_id=&quot;41960&quot;&gt;&lt;property id=&quot;20148&quot; value=&quot;5&quot;/&gt;&lt;property id=&quot;20300&quot; value=&quot;Slide 139&quot;/&gt;&lt;property id=&quot;20307&quot; value=&quot;325&quot;/&gt;&lt;/object&gt;&lt;object type=&quot;3&quot; unique_id=&quot;41961&quot;&gt;&lt;property id=&quot;20148&quot; value=&quot;5&quot;/&gt;&lt;property id=&quot;20300&quot; value=&quot;Slide 140&quot;/&gt;&lt;property id=&quot;20307&quot; value=&quot;326&quot;/&gt;&lt;/object&gt;&lt;object type=&quot;3&quot; unique_id=&quot;41962&quot;&gt;&lt;property id=&quot;20148&quot; value=&quot;5&quot;/&gt;&lt;property id=&quot;20300&quot; value=&quot;Slide 141&quot;/&gt;&lt;property id=&quot;20307&quot; value=&quot;327&quot;/&gt;&lt;/object&gt;&lt;object type=&quot;3&quot; unique_id=&quot;41963&quot;&gt;&lt;property id=&quot;20148&quot; value=&quot;5&quot;/&gt;&lt;property id=&quot;20300&quot; value=&quot;Slide 142&quot;/&gt;&lt;property id=&quot;20307&quot; value=&quot;328&quot;/&gt;&lt;/object&gt;&lt;object type=&quot;3&quot; unique_id=&quot;41964&quot;&gt;&lt;property id=&quot;20148&quot; value=&quot;5&quot;/&gt;&lt;property id=&quot;20300&quot; value=&quot;Slide 143&quot;/&gt;&lt;property id=&quot;20307&quot; value=&quot;329&quot;/&gt;&lt;/object&gt;&lt;object type=&quot;3&quot; unique_id=&quot;41965&quot;&gt;&lt;property id=&quot;20148&quot; value=&quot;5&quot;/&gt;&lt;property id=&quot;20300&quot; value=&quot;Slide 144 - &amp;quot;6.11  Multidimensional Arrays&amp;quot;&quot;/&gt;&lt;property id=&quot;20307&quot; value=&quot;418&quot;/&gt;&lt;/object&gt;&lt;object type=&quot;3&quot; unique_id=&quot;41966&quot;&gt;&lt;property id=&quot;20148&quot; value=&quot;5&quot;/&gt;&lt;property id=&quot;20300&quot; value=&quot;Slide 145 - &amp;quot;6.11   Multidimensional Arrays (Cont.)&amp;quot;&quot;/&gt;&lt;property id=&quot;20307&quot; value=&quot;419&quot;/&gt;&lt;/object&gt;&lt;object type=&quot;3&quot; unique_id=&quot;41967&quot;&gt;&lt;property id=&quot;20148&quot; value=&quot;5&quot;/&gt;&lt;property id=&quot;20300&quot; value=&quot;Slide 146&quot;/&gt;&lt;property id=&quot;20307&quot; value=&quot;330&quot;/&gt;&lt;/object&gt;&lt;object type=&quot;3&quot; unique_id=&quot;41968&quot;&gt;&lt;property id=&quot;20148&quot; value=&quot;5&quot;/&gt;&lt;property id=&quot;20300&quot; value=&quot;Slide 147 - &amp;quot;6.11   Multidimensional Arrays (Cont.)&amp;quot;&quot;/&gt;&lt;property id=&quot;20307&quot; value=&quot;420&quot;/&gt;&lt;/object&gt;&lt;object type=&quot;3&quot; unique_id=&quot;41969&quot;&gt;&lt;property id=&quot;20148&quot; value=&quot;5&quot;/&gt;&lt;property id=&quot;20300&quot; value=&quot;Slide 148&quot;/&gt;&lt;property id=&quot;20307&quot; value=&quot;331&quot;/&gt;&lt;/object&gt;&lt;object type=&quot;3&quot; unique_id=&quot;41970&quot;&gt;&lt;property id=&quot;20148&quot; value=&quot;5&quot;/&gt;&lt;property id=&quot;20300&quot; value=&quot;Slide 149 - &amp;quot;6.11  Multidimensional Arrays (Cont.)&amp;quot;&quot;/&gt;&lt;property id=&quot;20307&quot; value=&quot;421&quot;/&gt;&lt;/object&gt;&lt;object type=&quot;3&quot; unique_id=&quot;41971&quot;&gt;&lt;property id=&quot;20148&quot; value=&quot;5&quot;/&gt;&lt;property id=&quot;20300&quot; value=&quot;Slide 150 - &amp;quot;6.11   Multidimensional Arrays (Cont.)&amp;quot;&quot;/&gt;&lt;property id=&quot;20307&quot; value=&quot;422&quot;/&gt;&lt;/object&gt;&lt;object type=&quot;3&quot; unique_id=&quot;41972&quot;&gt;&lt;property id=&quot;20148&quot; value=&quot;5&quot;/&gt;&lt;property id=&quot;20300&quot; value=&quot;Slide 151&quot;/&gt;&lt;property id=&quot;20307&quot; value=&quot;332&quot;/&gt;&lt;/object&gt;&lt;object type=&quot;3&quot; unique_id=&quot;41973&quot;&gt;&lt;property id=&quot;20148&quot; value=&quot;5&quot;/&gt;&lt;property id=&quot;20300&quot; value=&quot;Slide 152&quot;/&gt;&lt;property id=&quot;20307&quot; value=&quot;333&quot;/&gt;&lt;/object&gt;&lt;object type=&quot;3&quot; unique_id=&quot;41974&quot;&gt;&lt;property id=&quot;20148&quot; value=&quot;5&quot;/&gt;&lt;property id=&quot;20300&quot; value=&quot;Slide 153 - &amp;quot;6.11   Multidimensional Arrays (Cont.)&amp;quot;&quot;/&gt;&lt;property id=&quot;20307&quot; value=&quot;423&quot;/&gt;&lt;/object&gt;&lt;object type=&quot;3&quot; unique_id=&quot;41975&quot;&gt;&lt;property id=&quot;20148&quot; value=&quot;5&quot;/&gt;&lt;property id=&quot;20300&quot; value=&quot;Slide 154 - &amp;quot;6.11   Multidimensional Arrays (Cont.)&amp;quot;&quot;/&gt;&lt;property id=&quot;20307&quot; value=&quot;424&quot;/&gt;&lt;/object&gt;&lt;object type=&quot;3&quot; unique_id=&quot;41976&quot;&gt;&lt;property id=&quot;20148&quot; value=&quot;5&quot;/&gt;&lt;property id=&quot;20300&quot; value=&quot;Slide 155 - &amp;quot;6.11   Multidimensional Arrays (Cont.)&amp;quot;&quot;/&gt;&lt;property id=&quot;20307&quot; value=&quot;425&quot;/&gt;&lt;/object&gt;&lt;object type=&quot;3&quot; unique_id=&quot;41977&quot;&gt;&lt;property id=&quot;20148&quot; value=&quot;5&quot;/&gt;&lt;property id=&quot;20300&quot; value=&quot;Slide 156 - &amp;quot;6.11  Multidimensional Arrays (Cont.)&amp;quot;&quot;/&gt;&lt;property id=&quot;20307&quot; value=&quot;426&quot;/&gt;&lt;/object&gt;&lt;object type=&quot;3&quot; unique_id=&quot;41978&quot;&gt;&lt;property id=&quot;20148&quot; value=&quot;5&quot;/&gt;&lt;property id=&quot;20300&quot; value=&quot;Slide 157 - &amp;quot;6.11   Multidimensional Arrays (Cont.)&amp;quot;&quot;/&gt;&lt;property id=&quot;20307&quot; value=&quot;427&quot;/&gt;&lt;/object&gt;&lt;object type=&quot;3&quot; unique_id=&quot;41979&quot;&gt;&lt;property id=&quot;20148&quot; value=&quot;5&quot;/&gt;&lt;property id=&quot;20300&quot; value=&quot;Slide 158 - &amp;quot;6.11   Multidimensional Arrays (Cont.)&amp;quot;&quot;/&gt;&lt;property id=&quot;20307&quot; value=&quot;428&quot;/&gt;&lt;/object&gt;&lt;object type=&quot;3&quot; unique_id=&quot;41980&quot;&gt;&lt;property id=&quot;20148&quot; value=&quot;5&quot;/&gt;&lt;property id=&quot;20300&quot; value=&quot;Slide 159 - &amp;quot;6.11   Multidimensional Arrays (Cont.)&amp;quot;&quot;/&gt;&lt;property id=&quot;20307&quot; value=&quot;429&quot;/&gt;&lt;/object&gt;&lt;object type=&quot;3&quot; unique_id=&quot;41981&quot;&gt;&lt;property id=&quot;20148&quot; value=&quot;5&quot;/&gt;&lt;property id=&quot;20300&quot; value=&quot;Slide 160 - &amp;quot;6.11   Multidimensional Arrays (Cont.)&amp;quot;&quot;/&gt;&lt;property id=&quot;20307&quot; value=&quot;430&quot;/&gt;&lt;/object&gt;&lt;object type=&quot;3&quot; unique_id=&quot;41982&quot;&gt;&lt;property id=&quot;20148&quot; value=&quot;5&quot;/&gt;&lt;property id=&quot;20300&quot; value=&quot;Slide 161 - &amp;quot;6.11  Multidimensional Arrays (Cont.)&amp;quot;&quot;/&gt;&lt;property id=&quot;20307&quot; value=&quot;431&quot;/&gt;&lt;/object&gt;&lt;object type=&quot;3&quot; unique_id=&quot;41983&quot;&gt;&lt;property id=&quot;20148&quot; value=&quot;5&quot;/&gt;&lt;property id=&quot;20300&quot; value=&quot;Slide 162 - &amp;quot;6.11   Multidimensional Arrays (Cont.)&amp;quot;&quot;/&gt;&lt;property id=&quot;20307&quot; value=&quot;432&quot;/&gt;&lt;/object&gt;&lt;object type=&quot;3&quot; unique_id=&quot;41984&quot;&gt;&lt;property id=&quot;20148&quot; value=&quot;5&quot;/&gt;&lt;property id=&quot;20300&quot; value=&quot;Slide 163 - &amp;quot;6.11   Multidimensional Arrays (Cont.)&amp;quot;&quot;/&gt;&lt;property id=&quot;20307&quot; value=&quot;433&quot;/&gt;&lt;/object&gt;&lt;object type=&quot;3&quot; unique_id=&quot;41985&quot;&gt;&lt;property id=&quot;20148&quot; value=&quot;5&quot;/&gt;&lt;property id=&quot;20300&quot; value=&quot;Slide 164&quot;/&gt;&lt;property id=&quot;20307&quot; value=&quot;334&quot;/&gt;&lt;/object&gt;&lt;object type=&quot;3&quot; unique_id=&quot;41986&quot;&gt;&lt;property id=&quot;20148&quot; value=&quot;5&quot;/&gt;&lt;property id=&quot;20300&quot; value=&quot;Slide 165&quot;/&gt;&lt;property id=&quot;20307&quot; value=&quot;335&quot;/&gt;&lt;/object&gt;&lt;object type=&quot;3&quot; unique_id=&quot;41987&quot;&gt;&lt;property id=&quot;20148&quot; value=&quot;5&quot;/&gt;&lt;property id=&quot;20300&quot; value=&quot;Slide 166&quot;/&gt;&lt;property id=&quot;20307&quot; value=&quot;336&quot;/&gt;&lt;/object&gt;&lt;object type=&quot;3&quot; unique_id=&quot;41988&quot;&gt;&lt;property id=&quot;20148&quot; value=&quot;5&quot;/&gt;&lt;property id=&quot;20300&quot; value=&quot;Slide 167&quot;/&gt;&lt;property id=&quot;20307&quot; value=&quot;337&quot;/&gt;&lt;/object&gt;&lt;object type=&quot;3&quot; unique_id=&quot;41989&quot;&gt;&lt;property id=&quot;20148&quot; value=&quot;5&quot;/&gt;&lt;property id=&quot;20300&quot; value=&quot;Slide 168&quot;/&gt;&lt;property id=&quot;20307&quot; value=&quot;338&quot;/&gt;&lt;/object&gt;&lt;object type=&quot;3&quot; unique_id=&quot;41990&quot;&gt;&lt;property id=&quot;20148&quot; value=&quot;5&quot;/&gt;&lt;property id=&quot;20300&quot; value=&quot;Slide 169&quot;/&gt;&lt;property id=&quot;20307&quot; value=&quot;339&quot;/&gt;&lt;/object&gt;&lt;object type=&quot;3&quot; unique_id=&quot;41991&quot;&gt;&lt;property id=&quot;20148&quot; value=&quot;5&quot;/&gt;&lt;property id=&quot;20300&quot; value=&quot;Slide 170&quot;/&gt;&lt;property id=&quot;20307&quot; value=&quot;340&quot;/&gt;&lt;/object&gt;&lt;object type=&quot;3&quot; unique_id=&quot;41992&quot;&gt;&lt;property id=&quot;20148&quot; value=&quot;5&quot;/&gt;&lt;property id=&quot;20300&quot; value=&quot;Slide 171 - &amp;quot;6.11   Multidimensional Arrays (Cont.)&amp;quot;&quot;/&gt;&lt;property id=&quot;20307&quot; value=&quot;434&quot;/&gt;&lt;/object&gt;&lt;object type=&quot;3&quot; unique_id=&quot;41993&quot;&gt;&lt;property id=&quot;20148&quot; value=&quot;5&quot;/&gt;&lt;property id=&quot;20300&quot; value=&quot;Slide 172 - &amp;quot;6.11   Multidimensional Arrays (Cont.)&amp;quot;&quot;/&gt;&lt;property id=&quot;20307&quot; value=&quot;435&quot;/&gt;&lt;/object&gt;&lt;object type=&quot;3&quot; unique_id=&quot;41994&quot;&gt;&lt;property id=&quot;20148&quot; value=&quot;5&quot;/&gt;&lt;property id=&quot;20300&quot; value=&quot;Slide 173 - &amp;quot;6.11   Multidimensional Arrays (Cont.)&amp;quot;&quot;/&gt;&lt;property id=&quot;20307&quot; value=&quot;436&quot;/&gt;&lt;/object&gt;&lt;object type=&quot;3&quot; unique_id=&quot;41995&quot;&gt;&lt;property id=&quot;20148&quot; value=&quot;5&quot;/&gt;&lt;property id=&quot;20300&quot; value=&quot;Slide 174 - &amp;quot;6.11  Multidimensional Arrays (Cont.)&amp;quot;&quot;/&gt;&lt;property id=&quot;20307&quot; value=&quot;437&quot;/&gt;&lt;/object&gt;&lt;object type=&quot;3&quot; unique_id=&quot;41996&quot;&gt;&lt;property id=&quot;20148&quot; value=&quot;5&quot;/&gt;&lt;property id=&quot;20300&quot; value=&quot;Slide 175 - &amp;quot;6.11   Multidimensional Arrays (Cont.)&amp;quot;&quot;/&gt;&lt;property id=&quot;20307&quot; value=&quot;438&quot;/&gt;&lt;/object&gt;&lt;object type=&quot;3&quot; unique_id=&quot;41997&quot;&gt;&lt;property id=&quot;20148&quot; value=&quot;5&quot;/&gt;&lt;property id=&quot;20300&quot; value=&quot;Slide 176 - &amp;quot;6.12   Variable-Length Arrays&amp;quot;&quot;/&gt;&lt;property id=&quot;20307&quot; value=&quot;439&quot;/&gt;&lt;/object&gt;&lt;object type=&quot;3&quot; unique_id=&quot;41998&quot;&gt;&lt;property id=&quot;20148&quot; value=&quot;5&quot;/&gt;&lt;property id=&quot;20300&quot; value=&quot;Slide 177 - &amp;quot;6.12   Variable-Length Arrays (Cont.)&amp;quot;&quot;/&gt;&lt;property id=&quot;20307&quot; value=&quot;440&quot;/&gt;&lt;/object&gt;&lt;object type=&quot;3&quot; unique_id=&quot;41999&quot;&gt;&lt;property id=&quot;20148&quot; value=&quot;5&quot;/&gt;&lt;property id=&quot;20300&quot; value=&quot;Slide 178&quot;/&gt;&lt;property id=&quot;20307&quot; value=&quot;341&quot;/&gt;&lt;/object&gt;&lt;object type=&quot;3&quot; unique_id=&quot;42000&quot;&gt;&lt;property id=&quot;20148&quot; value=&quot;5&quot;/&gt;&lt;property id=&quot;20300&quot; value=&quot;Slide 179&quot;/&gt;&lt;property id=&quot;20307&quot; value=&quot;342&quot;/&gt;&lt;/object&gt;&lt;object type=&quot;3&quot; unique_id=&quot;42001&quot;&gt;&lt;property id=&quot;20148&quot; value=&quot;5&quot;/&gt;&lt;property id=&quot;20300&quot; value=&quot;Slide 180&quot;/&gt;&lt;property id=&quot;20307&quot; value=&quot;343&quot;/&gt;&lt;/object&gt;&lt;object type=&quot;3&quot; unique_id=&quot;42002&quot;&gt;&lt;property id=&quot;20148&quot; value=&quot;5&quot;/&gt;&lt;property id=&quot;20300&quot; value=&quot;Slide 181&quot;/&gt;&lt;property id=&quot;20307&quot; value=&quot;344&quot;/&gt;&lt;/object&gt;&lt;object type=&quot;3&quot; unique_id=&quot;42003&quot;&gt;&lt;property id=&quot;20148&quot; value=&quot;5&quot;/&gt;&lt;property id=&quot;20300&quot; value=&quot;Slide 182&quot;/&gt;&lt;property id=&quot;20307&quot; value=&quot;345&quot;/&gt;&lt;/object&gt;&lt;object type=&quot;3&quot; unique_id=&quot;42004&quot;&gt;&lt;property id=&quot;20148&quot; value=&quot;5&quot;/&gt;&lt;property id=&quot;20300&quot; value=&quot;Slide 183 - &amp;quot;6.12   Variable-Length Arrays (Cont.)&amp;quot;&quot;/&gt;&lt;property id=&quot;20307&quot; value=&quot;441&quot;/&gt;&lt;/object&gt;&lt;object type=&quot;3&quot; unique_id=&quot;42005&quot;&gt;&lt;property id=&quot;20148&quot; value=&quot;5&quot;/&gt;&lt;property id=&quot;20300&quot; value=&quot;Slide 184 - &amp;quot;6.12   Variable-Length Arrays (Cont.)&amp;quot;&quot;/&gt;&lt;property id=&quot;20307&quot; value=&quot;442&quot;/&gt;&lt;/object&gt;&lt;object type=&quot;3&quot; unique_id=&quot;42006&quot;&gt;&lt;property id=&quot;20148&quot; value=&quot;5&quot;/&gt;&lt;property id=&quot;20300&quot; value=&quot;Slide 185 - &amp;quot;6.12   Variable-Length Arrays (Cont.)&amp;quot;&quot;/&gt;&lt;property id=&quot;20307&quot; value=&quot;443&quot;/&gt;&lt;/object&gt;&lt;object type=&quot;3&quot; unique_id=&quot;42007&quot;&gt;&lt;property id=&quot;20148&quot; value=&quot;5&quot;/&gt;&lt;property id=&quot;20300&quot; value=&quot;Slide 186 - &amp;quot;6.12   Variable-Length Arrays (Cont.)&amp;quot;&quot;/&gt;&lt;property id=&quot;20307&quot; value=&quot;444&quot;/&gt;&lt;/object&gt;&lt;object type=&quot;3&quot; unique_id=&quot;42008&quot;&gt;&lt;property id=&quot;20148&quot; value=&quot;5&quot;/&gt;&lt;property id=&quot;20300&quot; value=&quot;Slide 187 - &amp;quot;6.13   Secure C Programming&amp;quot;&quot;/&gt;&lt;property id=&quot;20307&quot; value=&quot;445&quot;/&gt;&lt;/object&gt;&lt;object type=&quot;3&quot; unique_id=&quot;42009&quot;&gt;&lt;property id=&quot;20148&quot; value=&quot;5&quot;/&gt;&lt;property id=&quot;20300&quot; value=&quot;Slide 188 - &amp;quot;6.13   Secure C Programming (Cont.)&amp;quot;&quot;/&gt;&lt;property id=&quot;20307&quot; value=&quot;446&quot;/&gt;&lt;/object&gt;&lt;object type=&quot;3&quot; unique_id=&quot;42010&quot;&gt;&lt;property id=&quot;20148&quot; value=&quot;5&quot;/&gt;&lt;property id=&quot;20300&quot; value=&quot;Slide 189 - &amp;quot;6.13   Secure C Programming (Cont.)&amp;quot;&quot;/&gt;&lt;property id=&quot;20307&quot; value=&quot;447&quot;/&gt;&lt;/object&gt;&lt;object type=&quot;3&quot; unique_id=&quot;42011&quot;&gt;&lt;property id=&quot;20148&quot; value=&quot;5&quot;/&gt;&lt;property id=&quot;20300&quot; value=&quot;Slide 190 - &amp;quot;6.13   Secure C Programming (Cont.)&amp;quot;&quot;/&gt;&lt;property id=&quot;20307&quot; value=&quot;448&quot;/&gt;&lt;/object&gt;&lt;object type=&quot;3&quot; unique_id=&quot;42012&quot;&gt;&lt;property id=&quot;20148&quot; value=&quot;5&quot;/&gt;&lt;property id=&quot;20300&quot; value=&quot;Slide 191 - &amp;quot;6.13   Secure C Programming (Cont.)&amp;quot;&quot;/&gt;&lt;property id=&quot;20307&quot; value=&quot;449&quot;/&gt;&lt;/object&gt;&lt;object type=&quot;3&quot; unique_id=&quot;42013&quot;&gt;&lt;property id=&quot;20148&quot; value=&quot;5&quot;/&gt;&lt;property id=&quot;20300&quot; value=&quot;Slide 192 - &amp;quot;6.13   Secure C Programming (Cont.)&amp;quot;&quot;/&gt;&lt;property id=&quot;20307&quot; value=&quot;450&quot;/&gt;&lt;/object&gt;&lt;object type=&quot;3&quot; unique_id=&quot;42014&quot;&gt;&lt;property id=&quot;20148&quot; value=&quot;5&quot;/&gt;&lt;property id=&quot;20300&quot; value=&quot;Slide 193 - &amp;quot;6.13   Secure C Programming (Cont.)&amp;quot;&quot;/&gt;&lt;property id=&quot;20307&quot; value=&quot;451&quot;/&gt;&lt;/object&gt;&lt;object type=&quot;3&quot; unique_id=&quot;42015&quot;&gt;&lt;property id=&quot;20148&quot; value=&quot;5&quot;/&gt;&lt;property id=&quot;20300&quot; value=&quot;Slide 194 - &amp;quot;6.13   Secure C Programming (Cont.)&amp;quot;&quot;/&gt;&lt;property id=&quot;20307&quot; value=&quot;452&quot;/&gt;&lt;/object&gt;&lt;object type=&quot;3&quot; unique_id=&quot;42016&quot;&gt;&lt;property id=&quot;20148&quot; value=&quot;5&quot;/&gt;&lt;property id=&quot;20300&quot; value=&quot;Slide 195 - &amp;quot;6.13   Secure C Programming (Cont.)&amp;quot;&quot;/&gt;&lt;property id=&quot;20307&quot; value=&quot;453&quot;/&gt;&lt;/object&gt;&lt;object type=&quot;3&quot; unique_id=&quot;42017&quot;&gt;&lt;property id=&quot;20148&quot; value=&quot;5&quot;/&gt;&lt;property id=&quot;20300&quot; value=&quot;Slide 196&quot;/&gt;&lt;property id=&quot;20307&quot; value=&quot;346&quot;/&gt;&lt;/object&gt;&lt;/object&gt;&lt;object type=&quot;8&quot; unique_id=&quot;422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9804</Words>
  <Application>Microsoft Macintosh PowerPoint</Application>
  <PresentationFormat>Custom</PresentationFormat>
  <Paragraphs>949</Paragraphs>
  <Slides>196</Slides>
  <Notes>1</Notes>
  <HiddenSlides>0</HiddenSlides>
  <MMClips>0</MMClips>
  <ScaleCrop>false</ScaleCrop>
  <HeadingPairs>
    <vt:vector size="4" baseType="variant">
      <vt:variant>
        <vt:lpstr>Theme</vt:lpstr>
      </vt:variant>
      <vt:variant>
        <vt:i4>1</vt:i4>
      </vt:variant>
      <vt:variant>
        <vt:lpstr>Slide Titles</vt:lpstr>
      </vt:variant>
      <vt:variant>
        <vt:i4>196</vt:i4>
      </vt:variant>
    </vt:vector>
  </HeadingPairs>
  <TitlesOfParts>
    <vt:vector size="197" baseType="lpstr">
      <vt:lpstr>Office Theme</vt:lpstr>
      <vt:lpstr>Chapter 6 Arrays</vt:lpstr>
      <vt:lpstr>PowerPoint Presentation</vt:lpstr>
      <vt:lpstr>PowerPoint Presentation</vt:lpstr>
      <vt:lpstr>PowerPoint Presentation</vt:lpstr>
      <vt:lpstr>6.1  Introduction</vt:lpstr>
      <vt:lpstr>6.2  Arrays</vt:lpstr>
      <vt:lpstr>PowerPoint Presentation</vt:lpstr>
      <vt:lpstr>6.2  Arrays (Cont.)</vt:lpstr>
      <vt:lpstr>6.2  Arrays (Cont.)</vt:lpstr>
      <vt:lpstr>6.2  Arrays (Cont.)</vt:lpstr>
      <vt:lpstr>6.2  Arrays (Cont.)</vt:lpstr>
      <vt:lpstr>PowerPoint Presentation</vt:lpstr>
      <vt:lpstr>6.3  Defining Arrays</vt:lpstr>
      <vt:lpstr>6.3  Defining Arrays (Cont.)</vt:lpstr>
      <vt:lpstr>6.4  Array Examples </vt:lpstr>
      <vt:lpstr>PowerPoint Presentation</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PowerPoint Presentation</vt:lpstr>
      <vt:lpstr>6.4  Array Examples (Cont.) </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PowerPoint Presentation</vt:lpstr>
      <vt:lpstr>6.4  Array Examples (Cont.) </vt:lpstr>
      <vt:lpstr>PowerPoint Presentation</vt:lpstr>
      <vt:lpstr>PowerPoint Presentation</vt:lpstr>
      <vt:lpstr>PowerPoint Presentation</vt:lpstr>
      <vt:lpstr>PowerPoint Presentation</vt:lpstr>
      <vt:lpstr>6.4  Array Examples (Cont.) </vt:lpstr>
      <vt:lpstr>PowerPoint Presentation</vt:lpstr>
      <vt:lpstr>PowerPoint Presentation</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6.4  Array Examples (Cont.) </vt:lpstr>
      <vt:lpstr>6.4  Array Examples (Cont.) </vt:lpstr>
      <vt:lpstr>PowerPoint Presentation</vt:lpstr>
      <vt:lpstr>PowerPoint Presentation</vt:lpstr>
      <vt:lpstr>PowerPoint Presentation</vt:lpstr>
      <vt:lpstr>6.4  Array Examples (Cont.) </vt:lpstr>
      <vt:lpstr>PowerPoint Presentation</vt:lpstr>
      <vt:lpstr>PowerPoint Presentation</vt:lpstr>
      <vt:lpstr>6.4  Array Examples (Cont.) </vt:lpstr>
      <vt:lpstr>PowerPoint Presentation</vt:lpstr>
      <vt:lpstr>PowerPoint Presentation</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PowerPoint Presentation</vt:lpstr>
      <vt:lpstr>PowerPoint Presentation</vt:lpstr>
      <vt:lpstr>6.6  Static Local Arrays and Automatic Local Arrays</vt:lpstr>
      <vt:lpstr>PowerPoint Presentation</vt:lpstr>
      <vt:lpstr>6.6  Static Local Arrays and Automatic Local Arrays</vt:lpstr>
      <vt:lpstr>6.6  Static Local Arrays and Automatic Local Arrays</vt:lpstr>
      <vt:lpstr>PowerPoint Presentation</vt:lpstr>
      <vt:lpstr>PowerPoint Presentation</vt:lpstr>
      <vt:lpstr>PowerPoint Presentation</vt:lpstr>
      <vt:lpstr>PowerPoint Presentation</vt:lpstr>
      <vt:lpstr>PowerPoint Presentation</vt:lpstr>
      <vt:lpstr>6.7  Passing Arrays to Functions</vt:lpstr>
      <vt:lpstr>6.7  Passing Arrays to Functions (Cont.)</vt:lpstr>
      <vt:lpstr>6.7  Passing Arrays to Functions (Cont.)</vt:lpstr>
      <vt:lpstr>6.7  Passing Arrays to Functions (Cont.)</vt:lpstr>
      <vt:lpstr>PowerPoint Presentation</vt:lpstr>
      <vt:lpstr>PowerPoint Presentation</vt:lpstr>
      <vt:lpstr>PowerPoint Presentation</vt:lpstr>
      <vt:lpstr>6.7  Passing Arrays to Functions (Cont.)</vt:lpstr>
      <vt:lpstr>6.7  Passing Arrays to Functions (Cont.)</vt:lpstr>
      <vt:lpstr>6.7  Passing Arrays to Functions (Cont.)</vt:lpstr>
      <vt:lpstr>6.7  Passing Arrays to Functions (Cont.)</vt:lpstr>
      <vt:lpstr>6.7  Passing Arrays to Functions (Cont.)</vt:lpstr>
      <vt:lpstr>6.7  Passing Arrays to Functions (Cont.)</vt:lpstr>
      <vt:lpstr>PowerPoint Presentation</vt:lpstr>
      <vt:lpstr>PowerPoint Presentation</vt:lpstr>
      <vt:lpstr>PowerPoint Presentation</vt:lpstr>
      <vt:lpstr>PowerPoint Presentation</vt:lpstr>
      <vt:lpstr>PowerPoint Presentation</vt:lpstr>
      <vt:lpstr>6.7  Passing Arrays to Functions (Cont.)</vt:lpstr>
      <vt:lpstr>PowerPoint Presentation</vt:lpstr>
      <vt:lpstr>6.8  Sorting Arrays</vt:lpstr>
      <vt:lpstr>PowerPoint Presentation</vt:lpstr>
      <vt:lpstr>6.8  Sorting Arrays</vt:lpstr>
      <vt:lpstr>6.8  Sorting Arrays</vt:lpstr>
      <vt:lpstr>PowerPoint Presentation</vt:lpstr>
      <vt:lpstr>PowerPoint Presentation</vt:lpstr>
      <vt:lpstr>PowerPoint Presentation</vt:lpstr>
      <vt:lpstr>6.8  Sorting Arrays</vt:lpstr>
      <vt:lpstr>6.8  Sorting Arrays</vt:lpstr>
      <vt:lpstr>6.8  Sorting Arrays</vt:lpstr>
      <vt:lpstr>6.8  Sorting Arrays</vt:lpstr>
      <vt:lpstr>6.9  Case Study: Computing Mean, Median and Mode Using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6.9  Case Study: Computing Mean, Median and Mode Using Arrays</vt:lpstr>
      <vt:lpstr>6.9  Case Study: Computing Mean, Median and Mode Using Arrays (Cont.)</vt:lpstr>
      <vt:lpstr>6.9  Case Study: Computing Mean, Median and Mode Using Arrays (Cont.)</vt:lpstr>
      <vt:lpstr>6.10  Searching Arrays</vt:lpstr>
      <vt:lpstr>6.10  Searching Arrays (Cont.)</vt:lpstr>
      <vt:lpstr>PowerPoint Presentation</vt:lpstr>
      <vt:lpstr>PowerPoint Presentation</vt:lpstr>
      <vt:lpstr>PowerPoint Presentation</vt:lpstr>
      <vt:lpstr>6.10  Searching Arrays (Cont.)</vt:lpstr>
      <vt:lpstr>6.10  Searching Arrays (Cont.)</vt:lpstr>
      <vt:lpstr>6.10  Searching Arrays (Cont.)</vt:lpstr>
      <vt:lpstr>6.10  Searching Arrays (Cont.)</vt:lpstr>
      <vt:lpstr>6.10  Searching Arrays (Cont.)</vt:lpstr>
      <vt:lpstr>6.10  Searching Arrays (Cont.)</vt:lpstr>
      <vt:lpstr>6.10  Searching Arrays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6.11  Multidimensional Arrays</vt:lpstr>
      <vt:lpstr>6.11   Multidimensional Arrays (Cont.)</vt:lpstr>
      <vt:lpstr>PowerPoint Presentation</vt:lpstr>
      <vt:lpstr>6.11   Multidimensional Arrays (Cont.)</vt:lpstr>
      <vt:lpstr>PowerPoint Presentation</vt:lpstr>
      <vt:lpstr>6.11  Multidimensional Arrays (Cont.)</vt:lpstr>
      <vt:lpstr>6.11   Multidimensional Arrays (Cont.)</vt:lpstr>
      <vt:lpstr>PowerPoint Presentation</vt:lpstr>
      <vt:lpstr>PowerPoint Presentation</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6.11   Multidimensional Arrays (Cont.)</vt:lpstr>
      <vt:lpstr>6.11   Multidimensional Arrays (Cont.)</vt:lpstr>
      <vt:lpstr>6.11   Multidimensional Arrays (Cont.)</vt:lpstr>
      <vt:lpstr>6.11  Multidimensional Arrays (Cont.)</vt:lpstr>
      <vt:lpstr>6.11   Multidimensional Arrays (Cont.)</vt:lpstr>
      <vt:lpstr>6.12   Variable-Length Arrays</vt:lpstr>
      <vt:lpstr>6.12   Variable-Length Arrays (Cont.)</vt:lpstr>
      <vt:lpstr>PowerPoint Presentation</vt:lpstr>
      <vt:lpstr>PowerPoint Presentation</vt:lpstr>
      <vt:lpstr>PowerPoint Presentation</vt:lpstr>
      <vt:lpstr>PowerPoint Presentation</vt:lpstr>
      <vt:lpstr>PowerPoint Presentation</vt:lpstr>
      <vt:lpstr>6.12   Variable-Length Arrays (Cont.)</vt:lpstr>
      <vt:lpstr>6.12   Variable-Length Arrays (Cont.)</vt:lpstr>
      <vt:lpstr>6.12   Variable-Length Arrays (Cont.)</vt:lpstr>
      <vt:lpstr>6.12   Variable-Length Arrays (Cont.)</vt:lpstr>
      <vt:lpstr>6.13   Secure C Programming</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Arrays</dc:title>
  <dc:creator>Paul</dc:creator>
  <cp:lastModifiedBy>Carole Snyder</cp:lastModifiedBy>
  <cp:revision>9</cp:revision>
  <dcterms:created xsi:type="dcterms:W3CDTF">2015-05-16T15:53:45Z</dcterms:created>
  <dcterms:modified xsi:type="dcterms:W3CDTF">2015-05-18T15:05:51Z</dcterms:modified>
</cp:coreProperties>
</file>